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4" r:id="rId9"/>
    <p:sldId id="264" r:id="rId10"/>
    <p:sldId id="265" r:id="rId11"/>
    <p:sldId id="266" r:id="rId12"/>
    <p:sldId id="275" r:id="rId13"/>
    <p:sldId id="276" r:id="rId14"/>
    <p:sldId id="277" r:id="rId15"/>
    <p:sldId id="270" r:id="rId16"/>
    <p:sldId id="278" r:id="rId17"/>
    <p:sldId id="272" r:id="rId18"/>
    <p:sldId id="273" r:id="rId19"/>
  </p:sldIdLst>
  <p:sldSz cx="12192000" cy="6858000"/>
  <p:notesSz cx="6858000" cy="9144000"/>
  <p:embeddedFontLst>
    <p:embeddedFont>
      <p:font typeface="Arial Unicode MS" panose="020B0604020202020204" charset="-128"/>
      <p:regular r:id="rId21"/>
    </p:embeddedFont>
    <p:embeddedFont>
      <p:font typeface="Arim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cfhGwECvdepG4Ziu/Ym8w+SsB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Coccol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2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Turci" userId="ba73f56e-bd66-4dbd-97cf-35f09ce8ed47" providerId="ADAL" clId="{16E123E4-E97D-45C5-94B3-B0C520C87C5F}"/>
    <pc:docChg chg="modSld">
      <pc:chgData name="Federico Turci" userId="ba73f56e-bd66-4dbd-97cf-35f09ce8ed47" providerId="ADAL" clId="{16E123E4-E97D-45C5-94B3-B0C520C87C5F}" dt="2025-03-07T14:08:10.430" v="1" actId="20577"/>
      <pc:docMkLst>
        <pc:docMk/>
      </pc:docMkLst>
      <pc:sldChg chg="modSp">
        <pc:chgData name="Federico Turci" userId="ba73f56e-bd66-4dbd-97cf-35f09ce8ed47" providerId="ADAL" clId="{16E123E4-E97D-45C5-94B3-B0C520C87C5F}" dt="2025-03-07T14:08:10.430" v="1" actId="20577"/>
        <pc:sldMkLst>
          <pc:docMk/>
          <pc:sldMk cId="534044937" sldId="277"/>
        </pc:sldMkLst>
        <pc:spChg chg="mod">
          <ac:chgData name="Federico Turci" userId="ba73f56e-bd66-4dbd-97cf-35f09ce8ed47" providerId="ADAL" clId="{16E123E4-E97D-45C5-94B3-B0C520C87C5F}" dt="2025-03-07T14:08:10.430" v="1" actId="20577"/>
          <ac:spMkLst>
            <pc:docMk/>
            <pc:sldMk cId="534044937" sldId="277"/>
            <ac:spMk id="5" creationId="{B45030DF-AA40-F4B9-62ED-3186BA0A5A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2288771"/>
            <a:ext cx="12192000"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3200" b="0" i="0" u="none" strike="noStrike" cap="none">
                <a:solidFill>
                  <a:schemeClr val="accent5"/>
                </a:solidFill>
                <a:latin typeface="Arimo"/>
                <a:ea typeface="Arimo"/>
                <a:cs typeface="Arimo"/>
                <a:sym typeface="Arimo"/>
              </a:rPr>
              <a:t>Corrigé Série </a:t>
            </a:r>
            <a:r>
              <a:rPr lang="fr-CH" sz="3200" b="0" i="0" u="none" strike="noStrike" cap="none">
                <a:solidFill>
                  <a:srgbClr val="C00000"/>
                </a:solidFill>
                <a:latin typeface="Arimo"/>
                <a:ea typeface="Arimo"/>
                <a:cs typeface="Arimo"/>
                <a:sym typeface="Arimo"/>
              </a:rPr>
              <a:t>05</a:t>
            </a:r>
            <a:r>
              <a:rPr lang="fr-CH" sz="3200" b="0" i="0" u="none" strike="noStrike" cap="none">
                <a:solidFill>
                  <a:schemeClr val="accent5"/>
                </a:solidFill>
                <a:latin typeface="Arimo"/>
                <a:ea typeface="Arimo"/>
                <a:cs typeface="Arimo"/>
                <a:sym typeface="Arimo"/>
              </a:rPr>
              <a:t> </a:t>
            </a:r>
            <a:endParaRPr/>
          </a:p>
          <a:p>
            <a:pPr marL="0" marR="0" lvl="0" indent="0" algn="ctr" rtl="0">
              <a:spcBef>
                <a:spcPts val="0"/>
              </a:spcBef>
              <a:spcAft>
                <a:spcPts val="0"/>
              </a:spcAft>
              <a:buNone/>
            </a:pPr>
            <a:r>
              <a:rPr lang="fr-CH" sz="3200" b="0" i="0" u="none" strike="noStrike" cap="none">
                <a:solidFill>
                  <a:srgbClr val="212121"/>
                </a:solidFill>
                <a:latin typeface="Arimo"/>
                <a:ea typeface="Arimo"/>
                <a:cs typeface="Arimo"/>
                <a:sym typeface="Arimo"/>
              </a:rPr>
              <a:t>PB I</a:t>
            </a:r>
            <a:endParaRPr/>
          </a:p>
          <a:p>
            <a:pPr marL="0" marR="0" lvl="0" indent="0" algn="ctr" rtl="0">
              <a:spcBef>
                <a:spcPts val="0"/>
              </a:spcBef>
              <a:spcAft>
                <a:spcPts val="0"/>
              </a:spcAft>
              <a:buNone/>
            </a:pPr>
            <a:endParaRPr sz="3200" b="0" i="0" u="none" strike="noStrike" cap="none">
              <a:solidFill>
                <a:srgbClr val="212121"/>
              </a:solidFill>
              <a:latin typeface="Arimo"/>
              <a:ea typeface="Arimo"/>
              <a:cs typeface="Arimo"/>
              <a:sym typeface="Arimo"/>
            </a:endParaRPr>
          </a:p>
          <a:p>
            <a:pPr marL="0" marR="0" lvl="0" indent="0" algn="ctr" rtl="0">
              <a:spcBef>
                <a:spcPts val="0"/>
              </a:spcBef>
              <a:spcAft>
                <a:spcPts val="0"/>
              </a:spcAft>
              <a:buNone/>
            </a:pPr>
            <a:endParaRPr sz="3200" b="0" i="0" u="none" strike="noStrike" cap="none">
              <a:solidFill>
                <a:schemeClr val="dk1"/>
              </a:solidFill>
              <a:latin typeface="Arimo"/>
              <a:ea typeface="Arimo"/>
              <a:cs typeface="Arimo"/>
              <a:sym typeface="Arimo"/>
            </a:endParaRPr>
          </a:p>
        </p:txBody>
      </p:sp>
      <p:sp>
        <p:nvSpPr>
          <p:cNvPr id="85" name="Google Shape;85;p1"/>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b="0" i="0" u="none" strike="noStrike" cap="none">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b="0" i="0" u="none" strike="noStrike" cap="none">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835EFC3C-9514-F05B-1665-6C7C6FB48AD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272688" y="710056"/>
            <a:ext cx="5811085" cy="33855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1600"/>
              <a:buFont typeface="Calibri"/>
              <a:buAutoNum type="arabicPeriod" startAt="3"/>
            </a:pPr>
            <a:r>
              <a:rPr lang="fr-CH" sz="1600" b="0" i="0" u="none" strike="noStrike" dirty="0">
                <a:solidFill>
                  <a:srgbClr val="000000"/>
                </a:solidFill>
                <a:latin typeface="Arial"/>
                <a:ea typeface="Arial"/>
                <a:cs typeface="Arial"/>
                <a:sym typeface="Arial"/>
              </a:rPr>
              <a:t>En pénétrant dans le local chauffé, les lunettes sont initialement à la température extérieure et ne se réchauffent que lentement du fait de leur inertie thermique. Si la température extérieure était inférieure au point de rosée, alors pendant quelques instants le verre des lunettes refroidit l'air proche dont la vapeur d'eau se condense. Les lunettes se couvrent alors de buée. </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Pour raccourcir la durée de cette gêne, il est préférable de choisir des verres aussi légers que possible et constitués d’un matériau à faible capacité thermique.</a:t>
            </a:r>
            <a:endParaRPr sz="1600" dirty="0">
              <a:solidFill>
                <a:srgbClr val="000000"/>
              </a:solidFill>
              <a:latin typeface="Arial"/>
              <a:ea typeface="Arial"/>
              <a:cs typeface="Arial"/>
              <a:sym typeface="Arial"/>
            </a:endParaRPr>
          </a:p>
        </p:txBody>
      </p:sp>
      <p:sp>
        <p:nvSpPr>
          <p:cNvPr id="185" name="Google Shape;185;p10"/>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86" name="Google Shape;186;p10"/>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87" name="Google Shape;187;p10"/>
          <p:cNvPicPr preferRelativeResize="0"/>
          <p:nvPr/>
        </p:nvPicPr>
        <p:blipFill rotWithShape="1">
          <a:blip r:embed="rId3">
            <a:alphaModFix/>
          </a:blip>
          <a:srcRect/>
          <a:stretch/>
        </p:blipFill>
        <p:spPr>
          <a:xfrm>
            <a:off x="6839244" y="2547814"/>
            <a:ext cx="4448796" cy="1762371"/>
          </a:xfrm>
          <a:prstGeom prst="rect">
            <a:avLst/>
          </a:prstGeom>
          <a:noFill/>
          <a:ln>
            <a:noFill/>
          </a:ln>
        </p:spPr>
      </p:pic>
      <p:sp>
        <p:nvSpPr>
          <p:cNvPr id="188" name="Google Shape;188;p10"/>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E3892DFA-0D69-ED1C-77CE-84D42D0234FA}"/>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p:nvPr/>
        </p:nvSpPr>
        <p:spPr>
          <a:xfrm>
            <a:off x="272688" y="710056"/>
            <a:ext cx="5811085" cy="58169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startAt="4"/>
            </a:pPr>
            <a:r>
              <a:rPr lang="fr-CH" sz="1600" b="0" i="0" u="none" strike="noStrike" dirty="0">
                <a:solidFill>
                  <a:srgbClr val="000000"/>
                </a:solidFill>
                <a:latin typeface="Arial"/>
                <a:ea typeface="Arial"/>
                <a:cs typeface="Arial"/>
                <a:sym typeface="Arial"/>
              </a:rPr>
              <a:t>On peut construire un psychromètre à partir de deux thermomètres. Le premier n’est pas modifié ; il indique la température de l’air dans le local. Le bulbe du second est entouré d’une gaze humide, puis est soumis à un courant d’air de l’ordre de 2 m/s. </a:t>
            </a:r>
            <a:r>
              <a:rPr lang="fr-CH" sz="1600" b="1" i="0" u="none" strike="noStrike" dirty="0">
                <a:solidFill>
                  <a:srgbClr val="000000"/>
                </a:solidFill>
                <a:latin typeface="Arial"/>
                <a:ea typeface="Arial"/>
                <a:cs typeface="Arial"/>
                <a:sym typeface="Arial"/>
              </a:rPr>
              <a:t>L’évaporation de l’eau </a:t>
            </a:r>
            <a:r>
              <a:rPr lang="fr-CH" sz="1600" b="0" i="0" u="none" strike="noStrike" dirty="0">
                <a:solidFill>
                  <a:srgbClr val="000000"/>
                </a:solidFill>
                <a:latin typeface="Arial"/>
                <a:ea typeface="Arial"/>
                <a:cs typeface="Arial"/>
                <a:sym typeface="Arial"/>
              </a:rPr>
              <a:t>contenue dans la gaze </a:t>
            </a:r>
            <a:r>
              <a:rPr lang="fr-CH" sz="1600" b="1" i="0" u="none" strike="noStrike" dirty="0">
                <a:solidFill>
                  <a:srgbClr val="000000"/>
                </a:solidFill>
                <a:latin typeface="Arial"/>
                <a:ea typeface="Arial"/>
                <a:cs typeface="Arial"/>
                <a:sym typeface="Arial"/>
              </a:rPr>
              <a:t>refroidit </a:t>
            </a:r>
            <a:r>
              <a:rPr lang="fr-CH" sz="1600" b="0" i="0" u="none" strike="noStrike" dirty="0">
                <a:solidFill>
                  <a:srgbClr val="000000"/>
                </a:solidFill>
                <a:latin typeface="Arial"/>
                <a:ea typeface="Arial"/>
                <a:cs typeface="Arial"/>
                <a:sym typeface="Arial"/>
              </a:rPr>
              <a:t>alors le bulbe, la valeur mesurée étant d’autant plus basse que l’humidité relative dans le local est faible.</a:t>
            </a:r>
            <a:br>
              <a:rPr lang="fr-CH" sz="1600" b="0" i="0" u="none" strike="noStrike" dirty="0">
                <a:solidFill>
                  <a:srgbClr val="000000"/>
                </a:solidFill>
                <a:latin typeface="Arial"/>
                <a:ea typeface="Arial"/>
                <a:cs typeface="Arial"/>
                <a:sym typeface="Arial"/>
              </a:rPr>
            </a:br>
            <a:br>
              <a:rPr lang="fr-CH" sz="14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Le courant d'air a pour but de maintenir le thermomètre à la température humide en compensant les autres effets qui tendent à le réchauffer (p. ex. radiation ou conduction). Le premier thermomètre mesure la température dite « sèche », le second la température dite « humide ». Ces deux paramètres permettent de déterminer l’humidité relative à l’aide du diagramme psychrométrique.</a:t>
            </a: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(cf. p.2.8-2.9 polycopié)</a:t>
            </a:r>
            <a:br>
              <a:rPr lang="fr-CH" sz="1600" b="0" i="0" u="none" strike="noStrike" dirty="0">
                <a:solidFill>
                  <a:srgbClr val="000000"/>
                </a:solidFill>
                <a:latin typeface="Arial"/>
                <a:ea typeface="Arial"/>
                <a:cs typeface="Arial"/>
                <a:sym typeface="Arial"/>
              </a:rPr>
            </a:br>
            <a:br>
              <a:rPr lang="fr-CH" sz="14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Si l’humidité relative est de 100%, les deux thermomètres auront la même température car l’eau ne peut pas s’évaporer</a:t>
            </a:r>
            <a:endParaRPr sz="1600" dirty="0">
              <a:solidFill>
                <a:srgbClr val="000000"/>
              </a:solidFill>
              <a:latin typeface="Arial"/>
              <a:ea typeface="Arial"/>
              <a:cs typeface="Arial"/>
              <a:sym typeface="Arial"/>
            </a:endParaRPr>
          </a:p>
        </p:txBody>
      </p:sp>
      <p:sp>
        <p:nvSpPr>
          <p:cNvPr id="194" name="Google Shape;194;p11"/>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04</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95" name="Google Shape;195;p11"/>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96" name="Google Shape;196;p11"/>
          <p:cNvSpPr txBox="1"/>
          <p:nvPr/>
        </p:nvSpPr>
        <p:spPr>
          <a:xfrm>
            <a:off x="-12227"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97" name="Google Shape;197;p11"/>
          <p:cNvSpPr txBox="1"/>
          <p:nvPr/>
        </p:nvSpPr>
        <p:spPr>
          <a:xfrm>
            <a:off x="0" y="6581001"/>
            <a:ext cx="511048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b="0" i="0" u="none" strike="noStrike">
                <a:solidFill>
                  <a:srgbClr val="7F7F7F"/>
                </a:solidFill>
                <a:latin typeface="Arial"/>
                <a:ea typeface="Arial"/>
                <a:cs typeface="Arial"/>
                <a:sym typeface="Arial"/>
              </a:rPr>
              <a:t>https://sites.ac-nancy-metz.fr/ciras/cahierdubia/mto1/atmosphere.html</a:t>
            </a:r>
            <a:endParaRPr sz="1200">
              <a:solidFill>
                <a:schemeClr val="dk1"/>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a:stretch/>
        </p:blipFill>
        <p:spPr>
          <a:xfrm>
            <a:off x="7011046" y="1940568"/>
            <a:ext cx="4105190" cy="2976864"/>
          </a:xfrm>
          <a:prstGeom prst="rect">
            <a:avLst/>
          </a:prstGeom>
          <a:noFill/>
          <a:ln>
            <a:noFill/>
          </a:ln>
        </p:spPr>
      </p:pic>
      <p:sp>
        <p:nvSpPr>
          <p:cNvPr id="2" name="Google Shape;85;p1">
            <a:extLst>
              <a:ext uri="{FF2B5EF4-FFF2-40B4-BE49-F238E27FC236}">
                <a16:creationId xmlns:a16="http://schemas.microsoft.com/office/drawing/2014/main" id="{4F491A94-00BF-AC96-9CBB-02F290EDCA9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B45030DF-AA40-F4B9-62ED-3186BA0A5A77}"/>
              </a:ext>
            </a:extLst>
          </p:cNvPr>
          <p:cNvSpPr txBox="1"/>
          <p:nvPr/>
        </p:nvSpPr>
        <p:spPr>
          <a:xfrm>
            <a:off x="272688" y="710056"/>
            <a:ext cx="5811085" cy="892552"/>
          </a:xfrm>
          <a:prstGeom prst="rect">
            <a:avLst/>
          </a:prstGeom>
          <a:noFill/>
        </p:spPr>
        <p:txBody>
          <a:bodyPr wrap="square" rtlCol="0">
            <a:spAutoFit/>
          </a:bodyPr>
          <a:lstStyle/>
          <a:p>
            <a:pPr algn="l"/>
            <a:endParaRPr lang="fr-CH" b="0" i="0" u="none" strike="noStrike" baseline="0" dirty="0">
              <a:solidFill>
                <a:srgbClr val="000000"/>
              </a:solidFill>
              <a:latin typeface="Arial" panose="020B0604020202020204" pitchFamily="34" charset="0"/>
              <a:cs typeface="Arial" panose="020B0604020202020204" pitchFamily="34" charset="0"/>
            </a:endParaRPr>
          </a:p>
          <a:p>
            <a:pPr algn="l"/>
            <a:endParaRPr lang="fr-CH" sz="1800" b="0" i="0" u="none" strike="noStrike" baseline="0" dirty="0">
              <a:solidFill>
                <a:srgbClr val="000000"/>
              </a:solidFill>
              <a:latin typeface="Arial" panose="020B0604020202020204" pitchFamily="34" charset="0"/>
              <a:cs typeface="Arial" panose="020B0604020202020204" pitchFamily="34" charset="0"/>
            </a:endParaRPr>
          </a:p>
          <a:p>
            <a:pPr marL="342900" indent="-342900" algn="l">
              <a:buFont typeface="+mj-lt"/>
              <a:buAutoNum type="arabicPeriod" startAt="5"/>
            </a:pPr>
            <a:r>
              <a:rPr lang="fr-FR" sz="1600" dirty="0">
                <a:solidFill>
                  <a:srgbClr val="000000"/>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E88D93C3-0699-8CCA-C729-7C6757222E6D}"/>
                  </a:ext>
                </a:extLst>
              </p:cNvPr>
              <p:cNvSpPr txBox="1"/>
              <p:nvPr/>
            </p:nvSpPr>
            <p:spPr>
              <a:xfrm>
                <a:off x="541629" y="710056"/>
                <a:ext cx="5542144" cy="4799199"/>
              </a:xfrm>
              <a:prstGeom prst="rect">
                <a:avLst/>
              </a:prstGeom>
              <a:noFill/>
            </p:spPr>
            <p:txBody>
              <a:bodyPr wrap="square" rtlCol="0">
                <a:spAutoFit/>
              </a:bodyPr>
              <a:lstStyle/>
              <a:p>
                <a:pPr algn="l"/>
                <a:endParaRPr lang="fr-CH" b="0" i="0" u="none" strike="noStrike" baseline="0" dirty="0">
                  <a:solidFill>
                    <a:srgbClr val="000000"/>
                  </a:solidFill>
                  <a:latin typeface="Arial" panose="020B0604020202020204" pitchFamily="34" charset="0"/>
                  <a:cs typeface="Arial" panose="020B0604020202020204" pitchFamily="34" charset="0"/>
                </a:endParaRPr>
              </a:p>
              <a:p>
                <a:pPr algn="l"/>
                <a:endParaRPr lang="fr-CH" sz="1800" b="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mj-lt"/>
                  <a:buAutoNum type="alphaLcPeriod"/>
                </a:pPr>
                <a:r>
                  <a:rPr lang="fr-FR" sz="1600" b="0" i="0" u="none" strike="noStrike" baseline="0" dirty="0">
                    <a:solidFill>
                      <a:srgbClr val="000000"/>
                    </a:solidFill>
                    <a:latin typeface="Arial" panose="020B0604020202020204" pitchFamily="34" charset="0"/>
                    <a:cs typeface="Arial" panose="020B0604020202020204" pitchFamily="34" charset="0"/>
                  </a:rPr>
                  <a:t>Dans le bâtiment, les locaux ne sont jamais parfaitement étanches : portes et fenêtres comportent des fuites au niveau des joints. De ce fait, lorsque la température varie, la pression reste constante, déterminée par les conditions extérieures. D’après la loi des gaz parfaits, la masse volumique de l’air s’écrit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rPr>
                      <m:t>𝑝</m:t>
                    </m:r>
                    <m:r>
                      <m:rPr>
                        <m:nor/>
                      </m:rPr>
                      <a:rPr lang="fr-CH" sz="1600" i="1"/>
                      <m:t>⋅</m:t>
                    </m:r>
                    <m:r>
                      <a:rPr lang="fr-CH" sz="1600" b="0" i="1" smtClean="0">
                        <a:latin typeface="Cambria Math" panose="02040503050406030204" pitchFamily="18" charset="0"/>
                      </a:rPr>
                      <m:t> </m:t>
                    </m:r>
                    <m:r>
                      <a:rPr lang="fr-CH" sz="1600" b="0" i="1" smtClean="0">
                        <a:latin typeface="Cambria Math" panose="02040503050406030204" pitchFamily="18" charset="0"/>
                      </a:rPr>
                      <m:t>𝑉</m:t>
                    </m:r>
                    <m:r>
                      <a:rPr lang="fr-CH" sz="1600" b="0" i="1" smtClean="0">
                        <a:latin typeface="Cambria Math" panose="02040503050406030204" pitchFamily="18" charset="0"/>
                      </a:rPr>
                      <m:t>=</m:t>
                    </m:r>
                    <m:r>
                      <a:rPr lang="fr-CH" sz="1600" b="0" i="1" smtClean="0">
                        <a:latin typeface="Cambria Math" panose="02040503050406030204" pitchFamily="18" charset="0"/>
                      </a:rPr>
                      <m:t>𝑛</m:t>
                    </m:r>
                    <m:r>
                      <m:rPr>
                        <m:nor/>
                      </m:rPr>
                      <a:rPr lang="fr-CH" sz="1600" i="1"/>
                      <m:t>⋅</m:t>
                    </m:r>
                    <m:r>
                      <a:rPr lang="fr-CH" sz="1600" b="0" i="1" smtClean="0">
                        <a:latin typeface="Cambria Math" panose="02040503050406030204" pitchFamily="18" charset="0"/>
                      </a:rPr>
                      <m:t> </m:t>
                    </m:r>
                    <m:r>
                      <a:rPr lang="fr-CH" sz="1600" b="0" i="1" smtClean="0">
                        <a:latin typeface="Cambria Math" panose="02040503050406030204" pitchFamily="18" charset="0"/>
                      </a:rPr>
                      <m:t>𝑅</m:t>
                    </m:r>
                    <m:r>
                      <m:rPr>
                        <m:nor/>
                      </m:rPr>
                      <a:rPr lang="fr-CH" sz="1600" i="1"/>
                      <m:t>⋅</m:t>
                    </m:r>
                    <m:r>
                      <a:rPr lang="fr-CH" sz="1600" b="0" i="1" smtClean="0">
                        <a:latin typeface="Cambria Math" panose="02040503050406030204" pitchFamily="18" charset="0"/>
                      </a:rPr>
                      <m:t> </m:t>
                    </m:r>
                    <m:r>
                      <a:rPr lang="fr-CH" sz="1600" b="0" i="1" smtClean="0">
                        <a:solidFill>
                          <a:srgbClr val="FF0000"/>
                        </a:solidFill>
                        <a:latin typeface="Cambria Math" panose="02040503050406030204" pitchFamily="18" charset="0"/>
                      </a:rPr>
                      <m:t>𝑇</m:t>
                    </m:r>
                    <m:r>
                      <a:rPr lang="fr-CH" sz="1600" b="0" i="1" smtClean="0">
                        <a:latin typeface="Cambria Math" panose="02040503050406030204" pitchFamily="18" charset="0"/>
                      </a:rPr>
                      <m:t>   →    </m:t>
                    </m:r>
                    <m:r>
                      <m:rPr>
                        <m:nor/>
                      </m:rPr>
                      <a:rPr lang="fr-CH" sz="1600" i="1" smtClean="0">
                        <a:solidFill>
                          <a:srgbClr val="FF0000"/>
                        </a:solidFill>
                      </a:rPr>
                      <m:t>𝜌</m:t>
                    </m:r>
                    <m:r>
                      <a:rPr lang="fr-CH" sz="1600" i="1">
                        <a:latin typeface="Cambria Math" panose="02040503050406030204" pitchFamily="18" charset="0"/>
                      </a:rPr>
                      <m:t>=</m:t>
                    </m:r>
                    <m:r>
                      <a:rPr lang="fr-CH" sz="1600" i="1">
                        <a:latin typeface="Cambria Math" panose="02040503050406030204" pitchFamily="18" charset="0"/>
                      </a:rPr>
                      <m:t>𝑝</m:t>
                    </m:r>
                    <m:r>
                      <m:rPr>
                        <m:nor/>
                      </m:rPr>
                      <a:rPr lang="fr-CH" sz="1600" i="1"/>
                      <m:t>⋅ </m:t>
                    </m:r>
                    <m:f>
                      <m:fPr>
                        <m:ctrlPr>
                          <a:rPr lang="fr-FR" sz="1600" i="1" smtClean="0">
                            <a:solidFill>
                              <a:srgbClr val="000000"/>
                            </a:solidFill>
                            <a:latin typeface="Cambria Math" panose="02040503050406030204" pitchFamily="18" charset="0"/>
                            <a:cs typeface="Arial" panose="020B0604020202020204" pitchFamily="34" charset="0"/>
                          </a:rPr>
                        </m:ctrlPr>
                      </m:fPr>
                      <m:num>
                        <m:r>
                          <a:rPr lang="fr-CH" sz="1600" i="1">
                            <a:solidFill>
                              <a:srgbClr val="000000"/>
                            </a:solidFill>
                            <a:latin typeface="Cambria Math" panose="02040503050406030204" pitchFamily="18" charset="0"/>
                            <a:cs typeface="Arial" panose="020B0604020202020204" pitchFamily="34" charset="0"/>
                          </a:rPr>
                          <m:t>𝑀</m:t>
                        </m:r>
                        <m:r>
                          <a:rPr lang="fr-CH" sz="1600" i="1" baseline="-25000">
                            <a:solidFill>
                              <a:srgbClr val="000000"/>
                            </a:solidFill>
                            <a:latin typeface="Cambria Math" panose="02040503050406030204" pitchFamily="18" charset="0"/>
                            <a:cs typeface="Arial" panose="020B0604020202020204" pitchFamily="34" charset="0"/>
                          </a:rPr>
                          <m:t>𝑎𝑖𝑟</m:t>
                        </m:r>
                      </m:num>
                      <m:den>
                        <m:r>
                          <a:rPr lang="fr-CH" sz="1600" i="1">
                            <a:solidFill>
                              <a:srgbClr val="000000"/>
                            </a:solidFill>
                            <a:latin typeface="Cambria Math" panose="02040503050406030204" pitchFamily="18" charset="0"/>
                            <a:cs typeface="Arial" panose="020B0604020202020204" pitchFamily="34" charset="0"/>
                          </a:rPr>
                          <m:t>𝑅</m:t>
                        </m:r>
                        <m:r>
                          <m:rPr>
                            <m:nor/>
                          </m:rPr>
                          <a:rPr lang="fr-CH" sz="1600" i="1"/>
                          <m:t>⋅</m:t>
                        </m:r>
                        <m:r>
                          <a:rPr lang="fr-CH" sz="1600" i="1">
                            <a:latin typeface="Cambria Math" panose="02040503050406030204" pitchFamily="18" charset="0"/>
                          </a:rPr>
                          <m:t> </m:t>
                        </m:r>
                        <m:r>
                          <a:rPr lang="fr-CH" sz="1600" i="1" smtClean="0">
                            <a:solidFill>
                              <a:srgbClr val="FF0000"/>
                            </a:solidFill>
                            <a:latin typeface="Cambria Math" panose="02040503050406030204" pitchFamily="18" charset="0"/>
                          </a:rPr>
                          <m:t>𝑇</m:t>
                        </m:r>
                      </m:den>
                    </m:f>
                  </m:oMath>
                </a14:m>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br>
                  <a:rPr lang="fr-CH" sz="160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Ainsi, lorsque la température du local augmente, la masse volumique de l’air diminue ; il y a donc moins de molécules d’air dans le local, son volume (noté V) restant fixe.</a:t>
                </a:r>
                <a:endParaRPr lang="fr-FR" sz="1600" dirty="0">
                  <a:solidFill>
                    <a:srgbClr val="000000"/>
                  </a:solidFill>
                  <a:latin typeface="Arial" panose="020B0604020202020204" pitchFamily="34" charset="0"/>
                  <a:cs typeface="Arial" panose="020B0604020202020204" pitchFamily="34" charset="0"/>
                </a:endParaRPr>
              </a:p>
              <a:p>
                <a:pPr marL="342900" indent="-342900" algn="l">
                  <a:buFont typeface="+mj-lt"/>
                  <a:buAutoNum type="alphaLcPeriod"/>
                </a:pPr>
                <a:endParaRPr lang="fr-FR" sz="1600" dirty="0">
                  <a:solidFill>
                    <a:srgbClr val="000000"/>
                  </a:solidFill>
                  <a:latin typeface="Arial" panose="020B0604020202020204" pitchFamily="34" charset="0"/>
                  <a:cs typeface="Arial" panose="020B0604020202020204" pitchFamily="34" charset="0"/>
                </a:endParaRPr>
              </a:p>
            </p:txBody>
          </p:sp>
        </mc:Choice>
        <mc:Fallback xmlns="">
          <p:sp>
            <p:nvSpPr>
              <p:cNvPr id="3" name="ZoneTexte 2">
                <a:extLst>
                  <a:ext uri="{FF2B5EF4-FFF2-40B4-BE49-F238E27FC236}">
                    <a16:creationId xmlns:a16="http://schemas.microsoft.com/office/drawing/2014/main" id="{E88D93C3-0699-8CCA-C729-7C6757222E6D}"/>
                  </a:ext>
                </a:extLst>
              </p:cNvPr>
              <p:cNvSpPr txBox="1">
                <a:spLocks noRot="1" noChangeAspect="1" noMove="1" noResize="1" noEditPoints="1" noAdjustHandles="1" noChangeArrowheads="1" noChangeShapeType="1" noTextEdit="1"/>
              </p:cNvSpPr>
              <p:nvPr/>
            </p:nvSpPr>
            <p:spPr>
              <a:xfrm>
                <a:off x="541629" y="710056"/>
                <a:ext cx="5542144" cy="4799199"/>
              </a:xfrm>
              <a:prstGeom prst="rect">
                <a:avLst/>
              </a:prstGeom>
              <a:blipFill>
                <a:blip r:embed="rId2"/>
                <a:stretch>
                  <a:fillRect l="-440" r="-1320"/>
                </a:stretch>
              </a:blipFill>
            </p:spPr>
            <p:txBody>
              <a:bodyPr/>
              <a:lstStyle/>
              <a:p>
                <a:r>
                  <a:rPr lang="fr-CH">
                    <a:noFill/>
                  </a:rPr>
                  <a:t> </a:t>
                </a:r>
              </a:p>
            </p:txBody>
          </p:sp>
        </mc:Fallback>
      </mc:AlternateContent>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04</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ZoneTexte 6">
            <a:extLst>
              <a:ext uri="{FF2B5EF4-FFF2-40B4-BE49-F238E27FC236}">
                <a16:creationId xmlns:a16="http://schemas.microsoft.com/office/drawing/2014/main" id="{14273695-6EBB-A2CC-EDB1-52D991F9F3F9}"/>
              </a:ext>
            </a:extLst>
          </p:cNvPr>
          <p:cNvSpPr txBox="1"/>
          <p:nvPr/>
        </p:nvSpPr>
        <p:spPr>
          <a:xfrm>
            <a:off x="0" y="642618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Google Shape;85;p1">
            <a:extLst>
              <a:ext uri="{FF2B5EF4-FFF2-40B4-BE49-F238E27FC236}">
                <a16:creationId xmlns:a16="http://schemas.microsoft.com/office/drawing/2014/main" id="{D93E6DB4-5BF3-F067-D8E1-116B210149DF}"/>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89952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04</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45030DF-AA40-F4B9-62ED-3186BA0A5A77}"/>
                  </a:ext>
                </a:extLst>
              </p:cNvPr>
              <p:cNvSpPr txBox="1"/>
              <p:nvPr/>
            </p:nvSpPr>
            <p:spPr>
              <a:xfrm>
                <a:off x="541627" y="710056"/>
                <a:ext cx="5542145" cy="5007589"/>
              </a:xfrm>
              <a:prstGeom prst="rect">
                <a:avLst/>
              </a:prstGeom>
              <a:noFill/>
            </p:spPr>
            <p:txBody>
              <a:bodyPr wrap="square" rtlCol="0">
                <a:spAutoFit/>
              </a:bodyPr>
              <a:lstStyle/>
              <a:p>
                <a:pPr algn="l"/>
                <a:endParaRPr lang="fr-CH" b="0" i="0" u="none" strike="noStrike" baseline="0" dirty="0">
                  <a:solidFill>
                    <a:srgbClr val="000000"/>
                  </a:solidFill>
                  <a:latin typeface="Arial" panose="020B0604020202020204" pitchFamily="34" charset="0"/>
                  <a:cs typeface="Arial" panose="020B0604020202020204" pitchFamily="34" charset="0"/>
                </a:endParaRPr>
              </a:p>
              <a:p>
                <a:pPr algn="l"/>
                <a:endParaRPr lang="fr-CH" sz="1800" b="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mj-lt"/>
                  <a:buAutoNum type="alphaLcPeriod" startAt="2"/>
                </a:pPr>
                <a:r>
                  <a:rPr lang="fr-FR" sz="1600" b="0" i="0" u="none" strike="noStrike" baseline="0" dirty="0">
                    <a:solidFill>
                      <a:srgbClr val="000000"/>
                    </a:solidFill>
                    <a:latin typeface="Arial" panose="020B0604020202020204" pitchFamily="34" charset="0"/>
                    <a:cs typeface="Arial" panose="020B0604020202020204" pitchFamily="34" charset="0"/>
                  </a:rPr>
                  <a:t>La masse de l’air (noté </a:t>
                </a:r>
                <a:r>
                  <a:rPr lang="fr-FR" sz="1600" b="0" u="none" strike="noStrike" baseline="0" dirty="0">
                    <a:solidFill>
                      <a:srgbClr val="000000"/>
                    </a:solidFill>
                    <a:latin typeface="Arial" panose="020B0604020202020204" pitchFamily="34" charset="0"/>
                    <a:ea typeface="Cambria Math" panose="02040503050406030204" pitchFamily="18" charset="0"/>
                    <a:cs typeface="Arial" panose="020B0604020202020204" pitchFamily="34" charset="0"/>
                  </a:rPr>
                  <a:t>𝑚</a:t>
                </a:r>
                <a:r>
                  <a:rPr lang="fr-FR" sz="1600" b="0" i="0" u="none" strike="noStrike" baseline="0" dirty="0">
                    <a:solidFill>
                      <a:srgbClr val="000000"/>
                    </a:solidFill>
                    <a:latin typeface="Arial" panose="020B0604020202020204" pitchFamily="34" charset="0"/>
                    <a:cs typeface="Arial" panose="020B0604020202020204" pitchFamily="34" charset="0"/>
                  </a:rPr>
                  <a:t>) qu’il contient diminue également.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m:rPr>
                        <m:nor/>
                      </m:rPr>
                      <a:rPr lang="fr-CH" sz="1600" i="1" smtClean="0">
                        <a:solidFill>
                          <a:schemeClr val="tx1"/>
                        </a:solidFill>
                      </a:rPr>
                      <m:t>𝜌</m:t>
                    </m:r>
                    <m:r>
                      <a:rPr lang="fr-CH" sz="1600" i="1">
                        <a:solidFill>
                          <a:srgbClr val="FF0000"/>
                        </a:solidFill>
                        <a:latin typeface="Cambria Math" panose="02040503050406030204" pitchFamily="18" charset="0"/>
                      </a:rPr>
                      <m:t> </m:t>
                    </m:r>
                    <m:r>
                      <a:rPr lang="fr-CH" sz="1600" i="1">
                        <a:latin typeface="Cambria Math" panose="02040503050406030204" pitchFamily="18" charset="0"/>
                      </a:rPr>
                      <m:t>=</m:t>
                    </m:r>
                    <m:r>
                      <m:rPr>
                        <m:nor/>
                      </m:rPr>
                      <a:rPr lang="fr-CH" sz="1600" i="1">
                        <a:latin typeface="Cambria Math" panose="02040503050406030204" pitchFamily="18" charset="0"/>
                      </a:rPr>
                      <m:t> </m:t>
                    </m:r>
                    <m:f>
                      <m:fPr>
                        <m:ctrlPr>
                          <a:rPr lang="fr-FR" sz="1600" i="1">
                            <a:solidFill>
                              <a:srgbClr val="000000"/>
                            </a:solidFill>
                            <a:latin typeface="Cambria Math" panose="02040503050406030204" pitchFamily="18" charset="0"/>
                            <a:cs typeface="Arial" panose="020B0604020202020204" pitchFamily="34" charset="0"/>
                          </a:rPr>
                        </m:ctrlPr>
                      </m:fPr>
                      <m:num>
                        <m:r>
                          <a:rPr lang="fr-CH" sz="1600" i="1">
                            <a:solidFill>
                              <a:srgbClr val="000000"/>
                            </a:solidFill>
                            <a:latin typeface="Cambria Math" panose="02040503050406030204" pitchFamily="18" charset="0"/>
                            <a:cs typeface="Arial" panose="020B0604020202020204" pitchFamily="34" charset="0"/>
                          </a:rPr>
                          <m:t>𝑚</m:t>
                        </m:r>
                        <m:r>
                          <a:rPr lang="fr-CH" sz="1600" i="1" baseline="-25000">
                            <a:solidFill>
                              <a:srgbClr val="000000"/>
                            </a:solidFill>
                            <a:latin typeface="Cambria Math" panose="02040503050406030204" pitchFamily="18" charset="0"/>
                            <a:cs typeface="Arial" panose="020B0604020202020204" pitchFamily="34" charset="0"/>
                          </a:rPr>
                          <m:t>𝑎𝑖𝑟</m:t>
                        </m:r>
                      </m:num>
                      <m:den>
                        <m:r>
                          <a:rPr lang="fr-CH" sz="1600" i="1">
                            <a:solidFill>
                              <a:srgbClr val="000000"/>
                            </a:solidFill>
                            <a:latin typeface="Cambria Math" panose="02040503050406030204" pitchFamily="18" charset="0"/>
                            <a:cs typeface="Arial" panose="020B0604020202020204" pitchFamily="34" charset="0"/>
                          </a:rPr>
                          <m:t>𝑉</m:t>
                        </m:r>
                      </m:den>
                    </m:f>
                    <m:r>
                      <a:rPr lang="fr-CH" sz="1600" i="1">
                        <a:latin typeface="Cambria Math" panose="02040503050406030204" pitchFamily="18" charset="0"/>
                      </a:rPr>
                      <m:t>,  </m:t>
                    </m:r>
                    <m:r>
                      <a:rPr lang="fr-CH" sz="1600" i="1">
                        <a:latin typeface="Cambria Math" panose="02040503050406030204" pitchFamily="18" charset="0"/>
                      </a:rPr>
                      <m:t>𝑉</m:t>
                    </m:r>
                    <m:r>
                      <a:rPr lang="fr-CH" sz="1600" i="1">
                        <a:latin typeface="Cambria Math" panose="02040503050406030204" pitchFamily="18" charset="0"/>
                      </a:rPr>
                      <m:t> </m:t>
                    </m:r>
                    <m:r>
                      <a:rPr lang="fr-CH" sz="1600" i="1">
                        <a:latin typeface="Cambria Math" panose="02040503050406030204" pitchFamily="18" charset="0"/>
                      </a:rPr>
                      <m:t>𝑒𝑠𝑡</m:t>
                    </m:r>
                    <m:r>
                      <a:rPr lang="fr-CH" sz="1600" i="1">
                        <a:latin typeface="Cambria Math" panose="02040503050406030204" pitchFamily="18" charset="0"/>
                      </a:rPr>
                      <m:t> </m:t>
                    </m:r>
                    <m:r>
                      <a:rPr lang="fr-CH" sz="1600" i="1">
                        <a:latin typeface="Cambria Math" panose="02040503050406030204" pitchFamily="18" charset="0"/>
                      </a:rPr>
                      <m:t>𝑓𝑖𝑥𝑒</m:t>
                    </m:r>
                  </m:oMath>
                </a14:m>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La pression partielle de la vapeur d’eau ainsi que la teneur sont toutes les deux représentatives des proportions du mélange air sec et vapeur d’eau. Elles sont indépendantes de la température tant que cette dernière reste supérieure au point de rosée.</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Dans le cas contraire, ces paramètres sont égaux aux caractéristiques de l’air saturé, dont les valeurs sont indiquées par la </a:t>
                </a:r>
                <a:r>
                  <a:rPr lang="fr-FR" sz="1600" b="0" i="0" u="none" strike="noStrike" baseline="0" dirty="0">
                    <a:solidFill>
                      <a:srgbClr val="FF0000"/>
                    </a:solidFill>
                    <a:latin typeface="Arial" panose="020B0604020202020204" pitchFamily="34" charset="0"/>
                    <a:cs typeface="Arial" panose="020B0604020202020204" pitchFamily="34" charset="0"/>
                  </a:rPr>
                  <a:t>courbe de saturation</a:t>
                </a:r>
                <a:r>
                  <a:rPr lang="fr-FR" sz="1600" b="0" i="0" u="none" strike="noStrike" baseline="0" dirty="0">
                    <a:solidFill>
                      <a:srgbClr val="000000"/>
                    </a:solidFill>
                    <a:latin typeface="Arial" panose="020B0604020202020204" pitchFamily="34" charset="0"/>
                    <a:cs typeface="Arial" panose="020B0604020202020204" pitchFamily="34" charset="0"/>
                  </a:rPr>
                  <a:t> du diagramme psychrométrique; ils décroissent avec la température.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endParaRPr lang="fr-FR" sz="1600" i="0" u="none" strike="noStrike" baseline="0" dirty="0">
                  <a:solidFill>
                    <a:srgbClr val="000000"/>
                  </a:solidFill>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B45030DF-AA40-F4B9-62ED-3186BA0A5A77}"/>
                  </a:ext>
                </a:extLst>
              </p:cNvPr>
              <p:cNvSpPr txBox="1">
                <a:spLocks noRot="1" noChangeAspect="1" noMove="1" noResize="1" noEditPoints="1" noAdjustHandles="1" noChangeArrowheads="1" noChangeShapeType="1" noTextEdit="1"/>
              </p:cNvSpPr>
              <p:nvPr/>
            </p:nvSpPr>
            <p:spPr>
              <a:xfrm>
                <a:off x="541627" y="710056"/>
                <a:ext cx="5542145" cy="5007589"/>
              </a:xfrm>
              <a:prstGeom prst="rect">
                <a:avLst/>
              </a:prstGeom>
              <a:blipFill>
                <a:blip r:embed="rId2"/>
                <a:stretch>
                  <a:fillRect l="-440"/>
                </a:stretch>
              </a:blipFill>
            </p:spPr>
            <p:txBody>
              <a:bodyPr/>
              <a:lstStyle/>
              <a:p>
                <a:r>
                  <a:rPr lang="fr-CH">
                    <a:noFill/>
                  </a:rPr>
                  <a:t> </a:t>
                </a:r>
              </a:p>
            </p:txBody>
          </p:sp>
        </mc:Fallback>
      </mc:AlternateContent>
      <p:sp>
        <p:nvSpPr>
          <p:cNvPr id="7" name="ZoneTexte 6">
            <a:extLst>
              <a:ext uri="{FF2B5EF4-FFF2-40B4-BE49-F238E27FC236}">
                <a16:creationId xmlns:a16="http://schemas.microsoft.com/office/drawing/2014/main" id="{4618C02F-BC22-C7DE-2C64-0565A9769862}"/>
              </a:ext>
            </a:extLst>
          </p:cNvPr>
          <p:cNvSpPr txBox="1"/>
          <p:nvPr/>
        </p:nvSpPr>
        <p:spPr>
          <a:xfrm>
            <a:off x="0" y="642618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2" name="Image 11">
            <a:extLst>
              <a:ext uri="{FF2B5EF4-FFF2-40B4-BE49-F238E27FC236}">
                <a16:creationId xmlns:a16="http://schemas.microsoft.com/office/drawing/2014/main" id="{2804C160-327F-E99D-ACA6-BEC00F96F968}"/>
              </a:ext>
            </a:extLst>
          </p:cNvPr>
          <p:cNvPicPr>
            <a:picLocks noChangeAspect="1"/>
          </p:cNvPicPr>
          <p:nvPr/>
        </p:nvPicPr>
        <p:blipFill>
          <a:blip r:embed="rId3">
            <a:extLst>
              <a:ext uri="{28A0092B-C50C-407E-A947-70E740481C1C}">
                <a14:useLocalDpi xmlns:a14="http://schemas.microsoft.com/office/drawing/2010/main" val="0"/>
              </a:ext>
            </a:extLst>
          </a:blip>
          <a:srcRect t="574" b="643"/>
          <a:stretch/>
        </p:blipFill>
        <p:spPr>
          <a:xfrm rot="5400000">
            <a:off x="7069852" y="536170"/>
            <a:ext cx="3987576" cy="5785659"/>
          </a:xfrm>
          <a:prstGeom prst="rect">
            <a:avLst/>
          </a:prstGeom>
        </p:spPr>
      </p:pic>
      <p:sp>
        <p:nvSpPr>
          <p:cNvPr id="16" name="Forme libre : forme 15">
            <a:extLst>
              <a:ext uri="{FF2B5EF4-FFF2-40B4-BE49-F238E27FC236}">
                <a16:creationId xmlns:a16="http://schemas.microsoft.com/office/drawing/2014/main" id="{B83ECFF9-CFA8-F6DE-594C-3E7CF7BC65B5}"/>
              </a:ext>
            </a:extLst>
          </p:cNvPr>
          <p:cNvSpPr/>
          <p:nvPr/>
        </p:nvSpPr>
        <p:spPr>
          <a:xfrm>
            <a:off x="6553200" y="2727960"/>
            <a:ext cx="5354320" cy="2479040"/>
          </a:xfrm>
          <a:custGeom>
            <a:avLst/>
            <a:gdLst>
              <a:gd name="connsiteX0" fmla="*/ 0 w 5354320"/>
              <a:gd name="connsiteY0" fmla="*/ 2479040 h 2479040"/>
              <a:gd name="connsiteX1" fmla="*/ 30480 w 5354320"/>
              <a:gd name="connsiteY1" fmla="*/ 2407920 h 2479040"/>
              <a:gd name="connsiteX2" fmla="*/ 55880 w 5354320"/>
              <a:gd name="connsiteY2" fmla="*/ 2346960 h 2479040"/>
              <a:gd name="connsiteX3" fmla="*/ 101600 w 5354320"/>
              <a:gd name="connsiteY3" fmla="*/ 2240280 h 2479040"/>
              <a:gd name="connsiteX4" fmla="*/ 162560 w 5354320"/>
              <a:gd name="connsiteY4" fmla="*/ 2118360 h 2479040"/>
              <a:gd name="connsiteX5" fmla="*/ 213360 w 5354320"/>
              <a:gd name="connsiteY5" fmla="*/ 2016760 h 2479040"/>
              <a:gd name="connsiteX6" fmla="*/ 264160 w 5354320"/>
              <a:gd name="connsiteY6" fmla="*/ 1940560 h 2479040"/>
              <a:gd name="connsiteX7" fmla="*/ 314960 w 5354320"/>
              <a:gd name="connsiteY7" fmla="*/ 1864360 h 2479040"/>
              <a:gd name="connsiteX8" fmla="*/ 365760 w 5354320"/>
              <a:gd name="connsiteY8" fmla="*/ 1803400 h 2479040"/>
              <a:gd name="connsiteX9" fmla="*/ 416560 w 5354320"/>
              <a:gd name="connsiteY9" fmla="*/ 1742440 h 2479040"/>
              <a:gd name="connsiteX10" fmla="*/ 472440 w 5354320"/>
              <a:gd name="connsiteY10" fmla="*/ 1681480 h 2479040"/>
              <a:gd name="connsiteX11" fmla="*/ 558800 w 5354320"/>
              <a:gd name="connsiteY11" fmla="*/ 1605280 h 2479040"/>
              <a:gd name="connsiteX12" fmla="*/ 650240 w 5354320"/>
              <a:gd name="connsiteY12" fmla="*/ 1518920 h 2479040"/>
              <a:gd name="connsiteX13" fmla="*/ 731520 w 5354320"/>
              <a:gd name="connsiteY13" fmla="*/ 1457960 h 2479040"/>
              <a:gd name="connsiteX14" fmla="*/ 797560 w 5354320"/>
              <a:gd name="connsiteY14" fmla="*/ 1407160 h 2479040"/>
              <a:gd name="connsiteX15" fmla="*/ 889000 w 5354320"/>
              <a:gd name="connsiteY15" fmla="*/ 1346200 h 2479040"/>
              <a:gd name="connsiteX16" fmla="*/ 1000760 w 5354320"/>
              <a:gd name="connsiteY16" fmla="*/ 1270000 h 2479040"/>
              <a:gd name="connsiteX17" fmla="*/ 1076960 w 5354320"/>
              <a:gd name="connsiteY17" fmla="*/ 1224280 h 2479040"/>
              <a:gd name="connsiteX18" fmla="*/ 1173480 w 5354320"/>
              <a:gd name="connsiteY18" fmla="*/ 1163320 h 2479040"/>
              <a:gd name="connsiteX19" fmla="*/ 1270000 w 5354320"/>
              <a:gd name="connsiteY19" fmla="*/ 1117600 h 2479040"/>
              <a:gd name="connsiteX20" fmla="*/ 1351280 w 5354320"/>
              <a:gd name="connsiteY20" fmla="*/ 1071880 h 2479040"/>
              <a:gd name="connsiteX21" fmla="*/ 1427480 w 5354320"/>
              <a:gd name="connsiteY21" fmla="*/ 1036320 h 2479040"/>
              <a:gd name="connsiteX22" fmla="*/ 1584960 w 5354320"/>
              <a:gd name="connsiteY22" fmla="*/ 965200 h 2479040"/>
              <a:gd name="connsiteX23" fmla="*/ 1681480 w 5354320"/>
              <a:gd name="connsiteY23" fmla="*/ 919480 h 2479040"/>
              <a:gd name="connsiteX24" fmla="*/ 1762760 w 5354320"/>
              <a:gd name="connsiteY24" fmla="*/ 889000 h 2479040"/>
              <a:gd name="connsiteX25" fmla="*/ 1899920 w 5354320"/>
              <a:gd name="connsiteY25" fmla="*/ 833120 h 2479040"/>
              <a:gd name="connsiteX26" fmla="*/ 2006600 w 5354320"/>
              <a:gd name="connsiteY26" fmla="*/ 797560 h 2479040"/>
              <a:gd name="connsiteX27" fmla="*/ 2123440 w 5354320"/>
              <a:gd name="connsiteY27" fmla="*/ 756920 h 2479040"/>
              <a:gd name="connsiteX28" fmla="*/ 2265680 w 5354320"/>
              <a:gd name="connsiteY28" fmla="*/ 706120 h 2479040"/>
              <a:gd name="connsiteX29" fmla="*/ 2428240 w 5354320"/>
              <a:gd name="connsiteY29" fmla="*/ 655320 h 2479040"/>
              <a:gd name="connsiteX30" fmla="*/ 2590800 w 5354320"/>
              <a:gd name="connsiteY30" fmla="*/ 604520 h 2479040"/>
              <a:gd name="connsiteX31" fmla="*/ 2829560 w 5354320"/>
              <a:gd name="connsiteY31" fmla="*/ 533400 h 2479040"/>
              <a:gd name="connsiteX32" fmla="*/ 3058160 w 5354320"/>
              <a:gd name="connsiteY32" fmla="*/ 472440 h 2479040"/>
              <a:gd name="connsiteX33" fmla="*/ 3312160 w 5354320"/>
              <a:gd name="connsiteY33" fmla="*/ 406400 h 2479040"/>
              <a:gd name="connsiteX34" fmla="*/ 3545840 w 5354320"/>
              <a:gd name="connsiteY34" fmla="*/ 355600 h 2479040"/>
              <a:gd name="connsiteX35" fmla="*/ 3845560 w 5354320"/>
              <a:gd name="connsiteY35" fmla="*/ 289560 h 2479040"/>
              <a:gd name="connsiteX36" fmla="*/ 4175760 w 5354320"/>
              <a:gd name="connsiteY36" fmla="*/ 223520 h 2479040"/>
              <a:gd name="connsiteX37" fmla="*/ 4429760 w 5354320"/>
              <a:gd name="connsiteY37" fmla="*/ 172720 h 2479040"/>
              <a:gd name="connsiteX38" fmla="*/ 4617720 w 5354320"/>
              <a:gd name="connsiteY38" fmla="*/ 142240 h 2479040"/>
              <a:gd name="connsiteX39" fmla="*/ 4800600 w 5354320"/>
              <a:gd name="connsiteY39" fmla="*/ 106680 h 2479040"/>
              <a:gd name="connsiteX40" fmla="*/ 5069840 w 5354320"/>
              <a:gd name="connsiteY40" fmla="*/ 60960 h 2479040"/>
              <a:gd name="connsiteX41" fmla="*/ 5354320 w 5354320"/>
              <a:gd name="connsiteY41" fmla="*/ 0 h 247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54320" h="2479040">
                <a:moveTo>
                  <a:pt x="0" y="2479040"/>
                </a:moveTo>
                <a:cubicBezTo>
                  <a:pt x="10583" y="2454486"/>
                  <a:pt x="21167" y="2429933"/>
                  <a:pt x="30480" y="2407920"/>
                </a:cubicBezTo>
                <a:cubicBezTo>
                  <a:pt x="39793" y="2385907"/>
                  <a:pt x="44027" y="2374900"/>
                  <a:pt x="55880" y="2346960"/>
                </a:cubicBezTo>
                <a:cubicBezTo>
                  <a:pt x="67733" y="2319020"/>
                  <a:pt x="83820" y="2278380"/>
                  <a:pt x="101600" y="2240280"/>
                </a:cubicBezTo>
                <a:cubicBezTo>
                  <a:pt x="119380" y="2202180"/>
                  <a:pt x="162560" y="2118360"/>
                  <a:pt x="162560" y="2118360"/>
                </a:cubicBezTo>
                <a:cubicBezTo>
                  <a:pt x="181187" y="2081107"/>
                  <a:pt x="196427" y="2046393"/>
                  <a:pt x="213360" y="2016760"/>
                </a:cubicBezTo>
                <a:cubicBezTo>
                  <a:pt x="230293" y="1987127"/>
                  <a:pt x="264160" y="1940560"/>
                  <a:pt x="264160" y="1940560"/>
                </a:cubicBezTo>
                <a:cubicBezTo>
                  <a:pt x="281093" y="1915160"/>
                  <a:pt x="298027" y="1887220"/>
                  <a:pt x="314960" y="1864360"/>
                </a:cubicBezTo>
                <a:cubicBezTo>
                  <a:pt x="331893" y="1841500"/>
                  <a:pt x="365760" y="1803400"/>
                  <a:pt x="365760" y="1803400"/>
                </a:cubicBezTo>
                <a:cubicBezTo>
                  <a:pt x="382693" y="1783080"/>
                  <a:pt x="398780" y="1762760"/>
                  <a:pt x="416560" y="1742440"/>
                </a:cubicBezTo>
                <a:cubicBezTo>
                  <a:pt x="434340" y="1722120"/>
                  <a:pt x="448733" y="1704340"/>
                  <a:pt x="472440" y="1681480"/>
                </a:cubicBezTo>
                <a:cubicBezTo>
                  <a:pt x="496147" y="1658620"/>
                  <a:pt x="529167" y="1632373"/>
                  <a:pt x="558800" y="1605280"/>
                </a:cubicBezTo>
                <a:cubicBezTo>
                  <a:pt x="588433" y="1578187"/>
                  <a:pt x="621453" y="1543473"/>
                  <a:pt x="650240" y="1518920"/>
                </a:cubicBezTo>
                <a:cubicBezTo>
                  <a:pt x="679027" y="1494367"/>
                  <a:pt x="706967" y="1476587"/>
                  <a:pt x="731520" y="1457960"/>
                </a:cubicBezTo>
                <a:cubicBezTo>
                  <a:pt x="756073" y="1439333"/>
                  <a:pt x="771313" y="1425787"/>
                  <a:pt x="797560" y="1407160"/>
                </a:cubicBezTo>
                <a:cubicBezTo>
                  <a:pt x="823807" y="1388533"/>
                  <a:pt x="889000" y="1346200"/>
                  <a:pt x="889000" y="1346200"/>
                </a:cubicBezTo>
                <a:cubicBezTo>
                  <a:pt x="922867" y="1323340"/>
                  <a:pt x="969433" y="1290320"/>
                  <a:pt x="1000760" y="1270000"/>
                </a:cubicBezTo>
                <a:cubicBezTo>
                  <a:pt x="1032087" y="1249680"/>
                  <a:pt x="1048173" y="1242060"/>
                  <a:pt x="1076960" y="1224280"/>
                </a:cubicBezTo>
                <a:cubicBezTo>
                  <a:pt x="1105747" y="1206500"/>
                  <a:pt x="1141307" y="1181100"/>
                  <a:pt x="1173480" y="1163320"/>
                </a:cubicBezTo>
                <a:cubicBezTo>
                  <a:pt x="1205653" y="1145540"/>
                  <a:pt x="1240367" y="1132840"/>
                  <a:pt x="1270000" y="1117600"/>
                </a:cubicBezTo>
                <a:cubicBezTo>
                  <a:pt x="1299633" y="1102360"/>
                  <a:pt x="1325033" y="1085427"/>
                  <a:pt x="1351280" y="1071880"/>
                </a:cubicBezTo>
                <a:cubicBezTo>
                  <a:pt x="1377527" y="1058333"/>
                  <a:pt x="1427480" y="1036320"/>
                  <a:pt x="1427480" y="1036320"/>
                </a:cubicBezTo>
                <a:lnTo>
                  <a:pt x="1584960" y="965200"/>
                </a:lnTo>
                <a:cubicBezTo>
                  <a:pt x="1627293" y="945727"/>
                  <a:pt x="1651847" y="932180"/>
                  <a:pt x="1681480" y="919480"/>
                </a:cubicBezTo>
                <a:cubicBezTo>
                  <a:pt x="1711113" y="906780"/>
                  <a:pt x="1762760" y="889000"/>
                  <a:pt x="1762760" y="889000"/>
                </a:cubicBezTo>
                <a:cubicBezTo>
                  <a:pt x="1799167" y="874607"/>
                  <a:pt x="1859280" y="848360"/>
                  <a:pt x="1899920" y="833120"/>
                </a:cubicBezTo>
                <a:cubicBezTo>
                  <a:pt x="1940560" y="817880"/>
                  <a:pt x="2006600" y="797560"/>
                  <a:pt x="2006600" y="797560"/>
                </a:cubicBezTo>
                <a:lnTo>
                  <a:pt x="2123440" y="756920"/>
                </a:lnTo>
                <a:cubicBezTo>
                  <a:pt x="2166620" y="741680"/>
                  <a:pt x="2214880" y="723053"/>
                  <a:pt x="2265680" y="706120"/>
                </a:cubicBezTo>
                <a:cubicBezTo>
                  <a:pt x="2316480" y="689187"/>
                  <a:pt x="2428240" y="655320"/>
                  <a:pt x="2428240" y="655320"/>
                </a:cubicBezTo>
                <a:lnTo>
                  <a:pt x="2590800" y="604520"/>
                </a:lnTo>
                <a:lnTo>
                  <a:pt x="2829560" y="533400"/>
                </a:lnTo>
                <a:cubicBezTo>
                  <a:pt x="2907453" y="511387"/>
                  <a:pt x="3058160" y="472440"/>
                  <a:pt x="3058160" y="472440"/>
                </a:cubicBezTo>
                <a:lnTo>
                  <a:pt x="3312160" y="406400"/>
                </a:lnTo>
                <a:cubicBezTo>
                  <a:pt x="3393440" y="386927"/>
                  <a:pt x="3545840" y="355600"/>
                  <a:pt x="3545840" y="355600"/>
                </a:cubicBezTo>
                <a:lnTo>
                  <a:pt x="3845560" y="289560"/>
                </a:lnTo>
                <a:lnTo>
                  <a:pt x="4175760" y="223520"/>
                </a:lnTo>
                <a:lnTo>
                  <a:pt x="4429760" y="172720"/>
                </a:lnTo>
                <a:cubicBezTo>
                  <a:pt x="4503420" y="159173"/>
                  <a:pt x="4555913" y="153247"/>
                  <a:pt x="4617720" y="142240"/>
                </a:cubicBezTo>
                <a:cubicBezTo>
                  <a:pt x="4679527" y="131233"/>
                  <a:pt x="4800600" y="106680"/>
                  <a:pt x="4800600" y="106680"/>
                </a:cubicBezTo>
                <a:lnTo>
                  <a:pt x="5069840" y="60960"/>
                </a:lnTo>
                <a:cubicBezTo>
                  <a:pt x="5162127" y="43180"/>
                  <a:pt x="5305213" y="18627"/>
                  <a:pt x="5354320" y="0"/>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Google Shape;85;p1">
            <a:extLst>
              <a:ext uri="{FF2B5EF4-FFF2-40B4-BE49-F238E27FC236}">
                <a16:creationId xmlns:a16="http://schemas.microsoft.com/office/drawing/2014/main" id="{979C2603-A95F-B951-A508-4DB738132CF8}"/>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54026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523220"/>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04</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523220"/>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p>
          <a:p>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mc:Choice xmlns:a14="http://schemas.microsoft.com/office/drawing/2010/main" Requires="a14">
          <p:sp>
            <p:nvSpPr>
              <p:cNvPr id="5" name="ZoneTexte 4">
                <a:extLst>
                  <a:ext uri="{FF2B5EF4-FFF2-40B4-BE49-F238E27FC236}">
                    <a16:creationId xmlns:a16="http://schemas.microsoft.com/office/drawing/2014/main" id="{B45030DF-AA40-F4B9-62ED-3186BA0A5A77}"/>
                  </a:ext>
                </a:extLst>
              </p:cNvPr>
              <p:cNvSpPr txBox="1"/>
              <p:nvPr/>
            </p:nvSpPr>
            <p:spPr>
              <a:xfrm>
                <a:off x="541627" y="710056"/>
                <a:ext cx="5542145" cy="5537863"/>
              </a:xfrm>
              <a:prstGeom prst="rect">
                <a:avLst/>
              </a:prstGeom>
              <a:noFill/>
            </p:spPr>
            <p:txBody>
              <a:bodyPr wrap="square" rtlCol="0">
                <a:spAutoFit/>
              </a:bodyPr>
              <a:lstStyle/>
              <a:p>
                <a:pPr algn="l"/>
                <a:endParaRPr lang="fr-CH" b="0" i="0" u="none" strike="noStrike" baseline="0" dirty="0">
                  <a:solidFill>
                    <a:srgbClr val="000000"/>
                  </a:solidFill>
                  <a:latin typeface="Arial" panose="020B0604020202020204" pitchFamily="34" charset="0"/>
                  <a:cs typeface="Arial" panose="020B0604020202020204" pitchFamily="34" charset="0"/>
                </a:endParaRPr>
              </a:p>
              <a:p>
                <a:pPr algn="l"/>
                <a:endParaRPr lang="fr-CH" sz="1800" b="0" i="0" u="none" strike="noStrike" baseline="0" dirty="0">
                  <a:solidFill>
                    <a:srgbClr val="000000"/>
                  </a:solidFill>
                  <a:latin typeface="Arial" panose="020B0604020202020204" pitchFamily="34" charset="0"/>
                  <a:cs typeface="Arial" panose="020B0604020202020204" pitchFamily="34" charset="0"/>
                </a:endParaRPr>
              </a:p>
              <a:p>
                <a:pPr marL="342900" indent="-342900">
                  <a:buFont typeface="+mj-lt"/>
                  <a:buAutoNum type="alphaLcPeriod"/>
                </a:pPr>
                <a:r>
                  <a:rPr lang="fr-FR" sz="1600" b="0" i="0" u="none" strike="noStrike" baseline="0" dirty="0">
                    <a:solidFill>
                      <a:srgbClr val="000000"/>
                    </a:solidFill>
                    <a:latin typeface="Arial" panose="020B0604020202020204" pitchFamily="34" charset="0"/>
                    <a:cs typeface="Arial" panose="020B0604020202020204" pitchFamily="34" charset="0"/>
                  </a:rPr>
                  <a:t>L’humidité absolue (notée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a:t>
                </a:r>
                <a:r>
                  <a:rPr lang="fr-FR" sz="1600" b="0" i="0" u="none" strike="noStrike" baseline="0" dirty="0">
                    <a:solidFill>
                      <a:srgbClr val="000000"/>
                    </a:solidFill>
                    <a:latin typeface="Arial" panose="020B0604020202020204" pitchFamily="34" charset="0"/>
                    <a:cs typeface="Arial" panose="020B0604020202020204" pitchFamily="34" charset="0"/>
                  </a:rPr>
                  <a:t>) en revanche varie lorsque la température fluctue.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Au-dessus du point de rosée, un réchauffement entraîne une diminution de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a:t>
                </a:r>
                <a:r>
                  <a:rPr lang="fr-FR" sz="1600" b="0" i="0" u="none" strike="noStrike" baseline="0" dirty="0">
                    <a:solidFill>
                      <a:srgbClr val="000000"/>
                    </a:solidFill>
                    <a:latin typeface="Arial" panose="020B0604020202020204" pitchFamily="34" charset="0"/>
                    <a:cs typeface="Arial" panose="020B0604020202020204" pitchFamily="34" charset="0"/>
                  </a:rPr>
                  <a:t> car, comme pour le mélange air sec et vapeur d’eau, la masse de vapeur contenue dans le local diminue.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a:rPr lang="fr-CH" sz="1600" b="0" i="1" smtClean="0">
                        <a:latin typeface="Cambria Math" panose="02040503050406030204" pitchFamily="18" charset="0"/>
                      </a:rPr>
                      <m:t>𝐻𝐴</m:t>
                    </m:r>
                    <m:r>
                      <a:rPr lang="fr-CH" sz="1600" b="0" i="1" smtClean="0">
                        <a:latin typeface="Cambria Math" panose="02040503050406030204" pitchFamily="18" charset="0"/>
                      </a:rPr>
                      <m:t>=</m:t>
                    </m:r>
                    <m:r>
                      <m:rPr>
                        <m:nor/>
                      </m:rPr>
                      <a:rPr lang="fr-CH" sz="1600" i="1" smtClean="0">
                        <a:solidFill>
                          <a:schemeClr val="tx1"/>
                        </a:solidFill>
                      </a:rPr>
                      <m:t>𝜌</m:t>
                    </m:r>
                    <m:r>
                      <a:rPr lang="fr-CH" sz="1600" b="0" i="1" baseline="-25000" smtClean="0">
                        <a:solidFill>
                          <a:schemeClr val="tx1"/>
                        </a:solidFill>
                        <a:latin typeface="Cambria Math" panose="02040503050406030204" pitchFamily="18" charset="0"/>
                      </a:rPr>
                      <m:t>𝑣𝑎𝑝</m:t>
                    </m:r>
                    <m:r>
                      <a:rPr lang="fr-CH" sz="1600" b="0" i="1" baseline="-18000" smtClean="0">
                        <a:solidFill>
                          <a:schemeClr val="tx1"/>
                        </a:solidFill>
                        <a:latin typeface="Cambria Math" panose="02040503050406030204" pitchFamily="18" charset="0"/>
                      </a:rPr>
                      <m:t>.</m:t>
                    </m:r>
                    <m:r>
                      <a:rPr lang="fr-CH" sz="1600" b="0" i="1" baseline="-25000" smtClean="0">
                        <a:solidFill>
                          <a:schemeClr val="tx1"/>
                        </a:solidFill>
                        <a:latin typeface="Cambria Math" panose="02040503050406030204" pitchFamily="18" charset="0"/>
                      </a:rPr>
                      <m:t>𝑒𝑎𝑢</m:t>
                    </m:r>
                    <m:r>
                      <a:rPr lang="fr-CH" sz="1600" b="0" i="1" baseline="-25000" smtClean="0">
                        <a:solidFill>
                          <a:schemeClr val="tx1"/>
                        </a:solidFill>
                        <a:latin typeface="Cambria Math" panose="02040503050406030204" pitchFamily="18" charset="0"/>
                      </a:rPr>
                      <m:t> = </m:t>
                    </m:r>
                    <m:f>
                      <m:fPr>
                        <m:ctrlPr>
                          <a:rPr lang="fr-FR" sz="1600" i="1" smtClean="0">
                            <a:solidFill>
                              <a:srgbClr val="000000"/>
                            </a:solidFill>
                            <a:latin typeface="Cambria Math" panose="02040503050406030204" pitchFamily="18" charset="0"/>
                            <a:cs typeface="Arial" panose="020B0604020202020204" pitchFamily="34" charset="0"/>
                          </a:rPr>
                        </m:ctrlPr>
                      </m:fPr>
                      <m:num>
                        <m:r>
                          <a:rPr lang="fr-CH" sz="1600" b="0" i="1" smtClean="0">
                            <a:solidFill>
                              <a:srgbClr val="000000"/>
                            </a:solidFill>
                            <a:latin typeface="Cambria Math" panose="02040503050406030204" pitchFamily="18" charset="0"/>
                            <a:cs typeface="Arial" panose="020B0604020202020204" pitchFamily="34" charset="0"/>
                          </a:rPr>
                          <m:t>𝑚</m:t>
                        </m:r>
                        <m:r>
                          <a:rPr lang="fr-CH" sz="1600" b="0" i="1" baseline="-25000" smtClean="0">
                            <a:solidFill>
                              <a:srgbClr val="000000"/>
                            </a:solidFill>
                            <a:latin typeface="Cambria Math" panose="02040503050406030204" pitchFamily="18" charset="0"/>
                            <a:cs typeface="Arial" panose="020B0604020202020204" pitchFamily="34" charset="0"/>
                          </a:rPr>
                          <m:t>𝑣𝑎𝑝</m:t>
                        </m:r>
                        <m:r>
                          <a:rPr lang="fr-CH" sz="1600" b="0" i="1" baseline="-18000" smtClean="0">
                            <a:solidFill>
                              <a:srgbClr val="000000"/>
                            </a:solidFill>
                            <a:latin typeface="Cambria Math" panose="02040503050406030204" pitchFamily="18" charset="0"/>
                            <a:cs typeface="Arial" panose="020B0604020202020204" pitchFamily="34" charset="0"/>
                          </a:rPr>
                          <m:t>.</m:t>
                        </m:r>
                        <m:r>
                          <a:rPr lang="fr-CH" sz="1600" b="0" i="1" baseline="-25000" smtClean="0">
                            <a:solidFill>
                              <a:srgbClr val="000000"/>
                            </a:solidFill>
                            <a:latin typeface="Cambria Math" panose="02040503050406030204" pitchFamily="18" charset="0"/>
                            <a:cs typeface="Arial" panose="020B0604020202020204" pitchFamily="34" charset="0"/>
                          </a:rPr>
                          <m:t>𝑒𝑎𝑢</m:t>
                        </m:r>
                      </m:num>
                      <m:den>
                        <m:r>
                          <a:rPr lang="fr-CH" sz="1600" b="0" i="1" smtClean="0">
                            <a:latin typeface="Cambria Math" panose="02040503050406030204" pitchFamily="18" charset="0"/>
                          </a:rPr>
                          <m:t>𝑉</m:t>
                        </m:r>
                      </m:den>
                    </m:f>
                    <m:r>
                      <a:rPr lang="fr-CH" sz="1600" b="0" i="1" smtClean="0">
                        <a:solidFill>
                          <a:schemeClr val="tx1"/>
                        </a:solidFill>
                        <a:latin typeface="Cambria Math" panose="02040503050406030204" pitchFamily="18" charset="0"/>
                      </a:rPr>
                      <m:t>,  </m:t>
                    </m:r>
                    <m:r>
                      <a:rPr lang="fr-CH" sz="1600" b="0" i="1" smtClean="0">
                        <a:solidFill>
                          <a:schemeClr val="tx1"/>
                        </a:solidFill>
                        <a:latin typeface="Cambria Math" panose="02040503050406030204" pitchFamily="18" charset="0"/>
                      </a:rPr>
                      <m:t>𝑉</m:t>
                    </m:r>
                    <m:r>
                      <a:rPr lang="fr-CH" sz="1600" b="0" i="1" smtClean="0">
                        <a:solidFill>
                          <a:schemeClr val="tx1"/>
                        </a:solidFill>
                        <a:latin typeface="Cambria Math" panose="02040503050406030204" pitchFamily="18" charset="0"/>
                      </a:rPr>
                      <m:t> </m:t>
                    </m:r>
                    <m:r>
                      <a:rPr lang="fr-CH" sz="1600" b="0" i="1" smtClean="0">
                        <a:solidFill>
                          <a:schemeClr val="tx1"/>
                        </a:solidFill>
                        <a:latin typeface="Cambria Math" panose="02040503050406030204" pitchFamily="18" charset="0"/>
                      </a:rPr>
                      <m:t>𝑒𝑠𝑡</m:t>
                    </m:r>
                    <m:r>
                      <a:rPr lang="fr-CH" sz="1600" b="0" i="1" smtClean="0">
                        <a:solidFill>
                          <a:schemeClr val="tx1"/>
                        </a:solidFill>
                        <a:latin typeface="Cambria Math" panose="02040503050406030204" pitchFamily="18" charset="0"/>
                      </a:rPr>
                      <m:t> </m:t>
                    </m:r>
                    <m:r>
                      <a:rPr lang="fr-CH" sz="1600" b="0" i="1" smtClean="0">
                        <a:solidFill>
                          <a:schemeClr val="tx1"/>
                        </a:solidFill>
                        <a:latin typeface="Cambria Math" panose="02040503050406030204" pitchFamily="18" charset="0"/>
                      </a:rPr>
                      <m:t>𝑓𝑖𝑥𝑒</m:t>
                    </m:r>
                  </m:oMath>
                </a14:m>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En dessous du point de rosée,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HA</a:t>
                </a:r>
                <a:r>
                  <a:rPr lang="fr-FR" sz="1600" b="0" i="0" u="none" strike="noStrike" baseline="0" dirty="0">
                    <a:solidFill>
                      <a:srgbClr val="000000"/>
                    </a:solidFill>
                    <a:latin typeface="Arial" panose="020B0604020202020204" pitchFamily="34" charset="0"/>
                    <a:cs typeface="Arial" panose="020B0604020202020204" pitchFamily="34" charset="0"/>
                  </a:rPr>
                  <a:t> est égal à l’humidité absolue à saturation </a:t>
                </a:r>
                <a:r>
                  <a:rPr lang="fr-FR" sz="1600" b="0" i="1" u="none" strike="noStrike" baseline="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HA</a:t>
                </a:r>
                <a:r>
                  <a:rPr lang="fr-FR" sz="1600" b="0" i="1" u="none" strike="noStrike" baseline="-2500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sat</a:t>
                </a:r>
                <a:r>
                  <a:rPr lang="fr-FR" sz="1600" b="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r>
                  <a:rPr lang="fr-FR" sz="1600" b="0" i="0" u="none" strike="noStrike" baseline="0" dirty="0">
                    <a:solidFill>
                      <a:srgbClr val="000000"/>
                    </a:solidFill>
                    <a:latin typeface="Arial" panose="020B0604020202020204" pitchFamily="34" charset="0"/>
                    <a:cs typeface="Arial" panose="020B0604020202020204" pitchFamily="34" charset="0"/>
                  </a:rPr>
                  <a:t> , elle décroît avec la température.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Tant que l’on reste au-dessus du point de rosée, l’humidité relative (notée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HR</a:t>
                </a:r>
                <a:r>
                  <a:rPr lang="fr-FR" sz="1600" b="0" i="0" u="none" strike="noStrike" baseline="0" dirty="0">
                    <a:solidFill>
                      <a:srgbClr val="000000"/>
                    </a:solidFill>
                    <a:latin typeface="Arial" panose="020B0604020202020204" pitchFamily="34" charset="0"/>
                    <a:cs typeface="Arial" panose="020B0604020202020204" pitchFamily="34" charset="0"/>
                  </a:rPr>
                  <a:t>) augmente lorsque la température du local baisse car la pression de vapeur saturante diminue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HR = </a:t>
                </a:r>
                <a:r>
                  <a:rPr lang="fr-FR" sz="1600" b="0" i="1" u="none" strike="noStrike" baseline="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p</a:t>
                </a:r>
                <a:r>
                  <a:rPr lang="fr-FR" sz="1600" b="0" i="1" u="none" strike="noStrike" baseline="-2500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vap</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a:t>
                </a:r>
                <a:r>
                  <a:rPr lang="fr-FR" sz="1600" b="0" i="1" u="none" strike="noStrike" baseline="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p</a:t>
                </a:r>
                <a:r>
                  <a:rPr lang="fr-FR" sz="1600" b="0" i="1" u="none" strike="noStrike" baseline="-2500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sat</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(T)</a:t>
                </a:r>
                <a:r>
                  <a:rPr lang="fr-FR" sz="1600" b="0" i="0" u="none" strike="noStrike" baseline="0" dirty="0">
                    <a:solidFill>
                      <a:srgbClr val="000000"/>
                    </a:solidFill>
                    <a:latin typeface="Arial" panose="020B0604020202020204" pitchFamily="34" charset="0"/>
                    <a:cs typeface="Arial" panose="020B0604020202020204" pitchFamily="34" charset="0"/>
                  </a:rPr>
                  <a:t>). En dessous du point de rosée, </a:t>
                </a:r>
                <a:r>
                  <a:rPr lang="fr-FR" sz="1600" b="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HR</a:t>
                </a:r>
                <a:r>
                  <a:rPr lang="fr-FR" sz="1600" b="0" i="0" u="none" strike="noStrike" baseline="0" dirty="0">
                    <a:solidFill>
                      <a:srgbClr val="000000"/>
                    </a:solidFill>
                    <a:latin typeface="Arial" panose="020B0604020202020204" pitchFamily="34" charset="0"/>
                    <a:cs typeface="Arial" panose="020B0604020202020204" pitchFamily="34" charset="0"/>
                  </a:rPr>
                  <a:t> reste égale à 100%.</a:t>
                </a:r>
                <a:endParaRPr lang="fr-FR" sz="1600" dirty="0">
                  <a:solidFill>
                    <a:srgbClr val="000000"/>
                  </a:solidFill>
                  <a:latin typeface="Arial" panose="020B0604020202020204" pitchFamily="34" charset="0"/>
                  <a:cs typeface="Arial" panose="020B0604020202020204" pitchFamily="34" charset="0"/>
                </a:endParaRPr>
              </a:p>
            </p:txBody>
          </p:sp>
        </mc:Choice>
        <mc:Fallback>
          <p:sp>
            <p:nvSpPr>
              <p:cNvPr id="5" name="ZoneTexte 4">
                <a:extLst>
                  <a:ext uri="{FF2B5EF4-FFF2-40B4-BE49-F238E27FC236}">
                    <a16:creationId xmlns:a16="http://schemas.microsoft.com/office/drawing/2014/main" id="{B45030DF-AA40-F4B9-62ED-3186BA0A5A77}"/>
                  </a:ext>
                </a:extLst>
              </p:cNvPr>
              <p:cNvSpPr txBox="1">
                <a:spLocks noRot="1" noChangeAspect="1" noMove="1" noResize="1" noEditPoints="1" noAdjustHandles="1" noChangeArrowheads="1" noChangeShapeType="1" noTextEdit="1"/>
              </p:cNvSpPr>
              <p:nvPr/>
            </p:nvSpPr>
            <p:spPr>
              <a:xfrm>
                <a:off x="541627" y="710056"/>
                <a:ext cx="5542145" cy="5537863"/>
              </a:xfrm>
              <a:prstGeom prst="rect">
                <a:avLst/>
              </a:prstGeom>
              <a:blipFill>
                <a:blip r:embed="rId2"/>
                <a:stretch>
                  <a:fillRect l="-440"/>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B8A9A81C-9AF4-E09D-4A76-99FBA5581C61}"/>
              </a:ext>
            </a:extLst>
          </p:cNvPr>
          <p:cNvSpPr/>
          <p:nvPr/>
        </p:nvSpPr>
        <p:spPr>
          <a:xfrm>
            <a:off x="582706" y="1281953"/>
            <a:ext cx="295835"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7C796E43-EA45-C65D-64D4-E96199F5A8DA}"/>
              </a:ext>
            </a:extLst>
          </p:cNvPr>
          <p:cNvSpPr txBox="1"/>
          <p:nvPr/>
        </p:nvSpPr>
        <p:spPr>
          <a:xfrm>
            <a:off x="0" y="642618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 name="Rectangle 13">
            <a:extLst>
              <a:ext uri="{FF2B5EF4-FFF2-40B4-BE49-F238E27FC236}">
                <a16:creationId xmlns:a16="http://schemas.microsoft.com/office/drawing/2014/main" id="{B67D1FB7-30FA-BD92-4831-86411A4EFDDE}"/>
              </a:ext>
            </a:extLst>
          </p:cNvPr>
          <p:cNvSpPr/>
          <p:nvPr/>
        </p:nvSpPr>
        <p:spPr>
          <a:xfrm>
            <a:off x="11196918" y="1281953"/>
            <a:ext cx="846595"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Image 17">
            <a:extLst>
              <a:ext uri="{FF2B5EF4-FFF2-40B4-BE49-F238E27FC236}">
                <a16:creationId xmlns:a16="http://schemas.microsoft.com/office/drawing/2014/main" id="{9191D3B7-8347-1995-4B42-39C5541C2F12}"/>
              </a:ext>
            </a:extLst>
          </p:cNvPr>
          <p:cNvPicPr>
            <a:picLocks noChangeAspect="1"/>
          </p:cNvPicPr>
          <p:nvPr/>
        </p:nvPicPr>
        <p:blipFill>
          <a:blip r:embed="rId3">
            <a:extLst>
              <a:ext uri="{28A0092B-C50C-407E-A947-70E740481C1C}">
                <a14:useLocalDpi xmlns:a14="http://schemas.microsoft.com/office/drawing/2010/main" val="0"/>
              </a:ext>
            </a:extLst>
          </a:blip>
          <a:srcRect t="3957" r="2709"/>
          <a:stretch/>
        </p:blipFill>
        <p:spPr>
          <a:xfrm>
            <a:off x="6065111" y="1432560"/>
            <a:ext cx="5891362" cy="4063171"/>
          </a:xfrm>
          <a:prstGeom prst="rect">
            <a:avLst/>
          </a:prstGeom>
        </p:spPr>
      </p:pic>
      <p:sp>
        <p:nvSpPr>
          <p:cNvPr id="6" name="Google Shape;85;p1">
            <a:extLst>
              <a:ext uri="{FF2B5EF4-FFF2-40B4-BE49-F238E27FC236}">
                <a16:creationId xmlns:a16="http://schemas.microsoft.com/office/drawing/2014/main" id="{D7DF8FFB-FFE4-8916-C1E5-6D85297301F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53404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234" name="Google Shape;234;p15"/>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235" name="Google Shape;235;p15"/>
          <p:cNvSpPr txBox="1"/>
          <p:nvPr/>
        </p:nvSpPr>
        <p:spPr>
          <a:xfrm>
            <a:off x="272688" y="710056"/>
            <a:ext cx="5785659" cy="384720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UcPeriod" startAt="2"/>
            </a:pPr>
            <a:r>
              <a:rPr lang="fr-CH" sz="1800" dirty="0">
                <a:solidFill>
                  <a:schemeClr val="dk1"/>
                </a:solidFill>
                <a:latin typeface="Arial"/>
                <a:ea typeface="Arial"/>
                <a:cs typeface="Arial"/>
                <a:sym typeface="Arial"/>
              </a:rPr>
              <a:t>Problèmes</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Calibri"/>
              <a:buAutoNum type="arabicPeriod"/>
            </a:pPr>
            <a:r>
              <a:rPr lang="fr-CH" sz="1600" dirty="0">
                <a:solidFill>
                  <a:schemeClr val="dk1"/>
                </a:solidFill>
                <a:latin typeface="Arial"/>
                <a:ea typeface="Arial"/>
                <a:cs typeface="Arial"/>
                <a:sym typeface="Arial"/>
              </a:rPr>
              <a:t>À une humidité relative de 75% et une température de 30°C correspond le point "</a:t>
            </a:r>
            <a:r>
              <a:rPr lang="fr-CH" sz="1600" dirty="0">
                <a:solidFill>
                  <a:schemeClr val="accent6"/>
                </a:solidFill>
                <a:latin typeface="Arial"/>
                <a:ea typeface="Arial"/>
                <a:cs typeface="Arial"/>
                <a:sym typeface="Arial"/>
              </a:rPr>
              <a:t>1</a:t>
            </a:r>
            <a:r>
              <a:rPr lang="fr-CH" sz="1600" dirty="0">
                <a:solidFill>
                  <a:schemeClr val="dk1"/>
                </a:solidFill>
                <a:latin typeface="Arial"/>
                <a:ea typeface="Arial"/>
                <a:cs typeface="Arial"/>
                <a:sym typeface="Arial"/>
              </a:rPr>
              <a:t>" sur le diagramme ci-contre.</a:t>
            </a:r>
            <a:br>
              <a:rPr lang="fr-CH" sz="1600" dirty="0">
                <a:solidFill>
                  <a:schemeClr val="dk1"/>
                </a:solidFill>
                <a:latin typeface="Arial"/>
                <a:ea typeface="Arial"/>
                <a:cs typeface="Arial"/>
                <a:sym typeface="Arial"/>
              </a:rPr>
            </a:br>
            <a:br>
              <a:rPr lang="fr-CH" sz="16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Le point de rosée est la température Tr à laquelle il faudrait refroidir ce volume d’air pour arriver à saturation, c’est-à-dire à 100 % d’humidité relative, à teneur en vapeur d’eau constante (en suivant sur le diagramme un chemin parallèle à l’axe des ordonnées). </a:t>
            </a:r>
            <a:br>
              <a:rPr lang="fr-CH" sz="1600" dirty="0">
                <a:solidFill>
                  <a:schemeClr val="dk1"/>
                </a:solidFill>
                <a:latin typeface="Arial"/>
                <a:ea typeface="Arial"/>
                <a:cs typeface="Arial"/>
                <a:sym typeface="Arial"/>
              </a:rPr>
            </a:br>
            <a:br>
              <a:rPr lang="fr-CH" sz="16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On trouve ("</a:t>
            </a:r>
            <a:r>
              <a:rPr lang="fr-CH" sz="1600" dirty="0">
                <a:solidFill>
                  <a:schemeClr val="accent6"/>
                </a:solidFill>
                <a:latin typeface="Arial"/>
                <a:ea typeface="Arial"/>
                <a:cs typeface="Arial"/>
                <a:sym typeface="Arial"/>
              </a:rPr>
              <a:t>2</a:t>
            </a:r>
            <a:r>
              <a:rPr lang="fr-CH" sz="1600" dirty="0">
                <a:solidFill>
                  <a:schemeClr val="dk1"/>
                </a:solidFill>
                <a:latin typeface="Arial"/>
                <a:ea typeface="Arial"/>
                <a:cs typeface="Arial"/>
                <a:sym typeface="Arial"/>
              </a:rPr>
              <a:t>") : Tr = 25,3 °C (sur l’échelle des températures « sèches » comme sur celle des températures « humides » puisque ce point se trouve à la saturation)</a:t>
            </a:r>
            <a:endParaRPr dirty="0"/>
          </a:p>
        </p:txBody>
      </p:sp>
      <p:sp>
        <p:nvSpPr>
          <p:cNvPr id="236" name="Google Shape;236;p15"/>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pic>
        <p:nvPicPr>
          <p:cNvPr id="237" name="Google Shape;237;p15"/>
          <p:cNvPicPr preferRelativeResize="0"/>
          <p:nvPr/>
        </p:nvPicPr>
        <p:blipFill rotWithShape="1">
          <a:blip r:embed="rId3">
            <a:alphaModFix/>
          </a:blip>
          <a:srcRect l="580" t="12399" r="2747"/>
          <a:stretch/>
        </p:blipFill>
        <p:spPr>
          <a:xfrm>
            <a:off x="5939651" y="1475232"/>
            <a:ext cx="6029014" cy="3956304"/>
          </a:xfrm>
          <a:prstGeom prst="rect">
            <a:avLst/>
          </a:prstGeom>
          <a:noFill/>
          <a:ln>
            <a:noFill/>
          </a:ln>
        </p:spPr>
      </p:pic>
      <p:sp>
        <p:nvSpPr>
          <p:cNvPr id="2" name="Google Shape;85;p1">
            <a:extLst>
              <a:ext uri="{FF2B5EF4-FFF2-40B4-BE49-F238E27FC236}">
                <a16:creationId xmlns:a16="http://schemas.microsoft.com/office/drawing/2014/main" id="{7E0AD029-2262-6195-60CF-8999D8DCCB0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05</a:t>
            </a: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307777"/>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ZoneTexte 2">
            <a:extLst>
              <a:ext uri="{FF2B5EF4-FFF2-40B4-BE49-F238E27FC236}">
                <a16:creationId xmlns:a16="http://schemas.microsoft.com/office/drawing/2014/main" id="{F0A945F3-03FC-A104-54C7-3221C180F2E3}"/>
              </a:ext>
            </a:extLst>
          </p:cNvPr>
          <p:cNvSpPr txBox="1"/>
          <p:nvPr/>
        </p:nvSpPr>
        <p:spPr>
          <a:xfrm>
            <a:off x="272688" y="710056"/>
            <a:ext cx="5898126" cy="4585871"/>
          </a:xfrm>
          <a:prstGeom prst="rect">
            <a:avLst/>
          </a:prstGeom>
          <a:noFill/>
        </p:spPr>
        <p:txBody>
          <a:bodyPr wrap="square" rtlCol="0">
            <a:spAutoFit/>
          </a:bodyPr>
          <a:lstStyle/>
          <a:p>
            <a:pPr marL="342900" indent="-342900">
              <a:buFont typeface="+mj-lt"/>
              <a:buAutoNum type="alphaUcPeriod" startAt="2"/>
            </a:pPr>
            <a:endParaRPr lang="fr-CH" sz="1800" dirty="0">
              <a:latin typeface="Arial" panose="020B0604020202020204" pitchFamily="34" charset="0"/>
              <a:cs typeface="Arial" panose="020B0604020202020204" pitchFamily="34" charset="0"/>
            </a:endParaRPr>
          </a:p>
          <a:p>
            <a:pPr marL="342900" indent="-342900">
              <a:buAutoNum type="alphaUcPeriod" startAt="2"/>
            </a:pPr>
            <a:endParaRPr lang="fr-CH" sz="1800" dirty="0">
              <a:latin typeface="Arial" panose="020B0604020202020204" pitchFamily="34" charset="0"/>
              <a:cs typeface="Arial" panose="020B0604020202020204" pitchFamily="34" charset="0"/>
            </a:endParaRPr>
          </a:p>
          <a:p>
            <a:pPr marL="342900" indent="-342900">
              <a:buFont typeface="+mj-lt"/>
              <a:buAutoNum type="arabicPeriod" startAt="2"/>
            </a:pPr>
            <a:r>
              <a:rPr lang="fr-FR" sz="1600" b="0" i="0" u="none" strike="noStrike" baseline="0" dirty="0">
                <a:solidFill>
                  <a:srgbClr val="000000"/>
                </a:solidFill>
                <a:latin typeface="Arial" panose="020B0604020202020204" pitchFamily="34" charset="0"/>
                <a:cs typeface="Arial" panose="020B0604020202020204" pitchFamily="34" charset="0"/>
              </a:rPr>
              <a:t>La transformation est illustrée sur le diagramme par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du point "</a:t>
            </a:r>
            <a:r>
              <a:rPr lang="fr-FR" sz="1600" b="0" i="0" u="none" strike="noStrike" baseline="0" dirty="0">
                <a:solidFill>
                  <a:schemeClr val="accent6"/>
                </a:solidFill>
                <a:latin typeface="Arial" panose="020B0604020202020204" pitchFamily="34" charset="0"/>
                <a:cs typeface="Arial" panose="020B0604020202020204" pitchFamily="34" charset="0"/>
              </a:rPr>
              <a:t>1</a:t>
            </a:r>
            <a:r>
              <a:rPr lang="fr-FR" sz="1600" b="0" i="0" u="none" strike="noStrike" baseline="0" dirty="0">
                <a:solidFill>
                  <a:srgbClr val="000000"/>
                </a:solidFill>
                <a:latin typeface="Arial" panose="020B0604020202020204" pitchFamily="34" charset="0"/>
                <a:cs typeface="Arial" panose="020B0604020202020204" pitchFamily="34" charset="0"/>
              </a:rPr>
              <a:t>" au point "</a:t>
            </a:r>
            <a:r>
              <a:rPr lang="fr-FR" sz="1600" b="0" i="0" u="none" strike="noStrike" baseline="0" dirty="0">
                <a:solidFill>
                  <a:schemeClr val="accent6"/>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 refroidissement à teneur constante (le chemin est parallèle à l’axe des ordonnées),</a:t>
            </a: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du point "</a:t>
            </a:r>
            <a:r>
              <a:rPr lang="fr-FR" sz="1600" b="0" i="0" u="none" strike="noStrike" baseline="0" dirty="0">
                <a:solidFill>
                  <a:schemeClr val="accent6"/>
                </a:solidFill>
                <a:latin typeface="Arial" panose="020B0604020202020204" pitchFamily="34" charset="0"/>
                <a:cs typeface="Arial" panose="020B0604020202020204" pitchFamily="34" charset="0"/>
              </a:rPr>
              <a:t>2</a:t>
            </a:r>
            <a:r>
              <a:rPr lang="fr-FR" sz="1600" b="0" i="0" u="none" strike="noStrike" baseline="0" dirty="0">
                <a:solidFill>
                  <a:srgbClr val="000000"/>
                </a:solidFill>
                <a:latin typeface="Arial" panose="020B0604020202020204" pitchFamily="34" charset="0"/>
                <a:cs typeface="Arial" panose="020B0604020202020204" pitchFamily="34" charset="0"/>
              </a:rPr>
              <a:t>" au point "</a:t>
            </a:r>
            <a:r>
              <a:rPr lang="fr-FR" sz="1600" b="0" i="0" u="none" strike="noStrike" baseline="0" dirty="0">
                <a:solidFill>
                  <a:schemeClr val="accent6"/>
                </a:solidFill>
                <a:latin typeface="Arial" panose="020B0604020202020204" pitchFamily="34" charset="0"/>
                <a:cs typeface="Arial" panose="020B0604020202020204" pitchFamily="34" charset="0"/>
              </a:rPr>
              <a:t>3</a:t>
            </a:r>
            <a:r>
              <a:rPr lang="fr-FR" sz="1600" b="0" i="0" u="none" strike="noStrike" baseline="0" dirty="0">
                <a:solidFill>
                  <a:srgbClr val="000000"/>
                </a:solidFill>
                <a:latin typeface="Arial" panose="020B0604020202020204" pitchFamily="34" charset="0"/>
                <a:cs typeface="Arial" panose="020B0604020202020204" pitchFamily="34" charset="0"/>
              </a:rPr>
              <a:t>" : refroidissement avec condensation (le chemin suit la courbe de saturation).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Le réchauffement peut se faire de deux manières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a:t>
            </a:r>
            <a:r>
              <a:rPr lang="fr-FR" sz="1600" b="0" i="0" u="none" strike="noStrike" baseline="0" dirty="0">
                <a:solidFill>
                  <a:srgbClr val="7030A0"/>
                </a:solidFill>
                <a:latin typeface="Arial" panose="020B0604020202020204" pitchFamily="34" charset="0"/>
                <a:cs typeface="Arial" panose="020B0604020202020204" pitchFamily="34" charset="0"/>
              </a:rPr>
              <a:t>1ère solution</a:t>
            </a:r>
            <a:r>
              <a:rPr lang="fr-FR" sz="1600" b="0" i="0" u="none" strike="noStrike" baseline="0" dirty="0">
                <a:solidFill>
                  <a:srgbClr val="000000"/>
                </a:solidFill>
                <a:latin typeface="Arial" panose="020B0604020202020204" pitchFamily="34" charset="0"/>
                <a:cs typeface="Arial" panose="020B0604020202020204" pitchFamily="34" charset="0"/>
              </a:rPr>
              <a:t> : (du point "</a:t>
            </a:r>
            <a:r>
              <a:rPr lang="fr-FR" sz="1600" b="0" i="0" u="none" strike="noStrike" baseline="0" dirty="0">
                <a:solidFill>
                  <a:schemeClr val="accent6"/>
                </a:solidFill>
                <a:latin typeface="Arial" panose="020B0604020202020204" pitchFamily="34" charset="0"/>
                <a:cs typeface="Arial" panose="020B0604020202020204" pitchFamily="34" charset="0"/>
              </a:rPr>
              <a:t>3</a:t>
            </a:r>
            <a:r>
              <a:rPr lang="fr-FR" sz="1600" b="0" i="0" u="none" strike="noStrike" baseline="0" dirty="0">
                <a:solidFill>
                  <a:srgbClr val="000000"/>
                </a:solidFill>
                <a:latin typeface="Arial" panose="020B0604020202020204" pitchFamily="34" charset="0"/>
                <a:cs typeface="Arial" panose="020B0604020202020204" pitchFamily="34" charset="0"/>
              </a:rPr>
              <a:t>" au point "</a:t>
            </a:r>
            <a:r>
              <a:rPr lang="fr-FR" sz="1600" b="0" i="0" u="none" strike="noStrike" baseline="0" dirty="0">
                <a:solidFill>
                  <a:schemeClr val="accent6"/>
                </a:solidFill>
                <a:latin typeface="Arial" panose="020B0604020202020204" pitchFamily="34" charset="0"/>
                <a:cs typeface="Arial" panose="020B0604020202020204" pitchFamily="34" charset="0"/>
              </a:rPr>
              <a:t>4</a:t>
            </a:r>
            <a:r>
              <a:rPr lang="fr-FR" sz="1600" b="0" i="0" u="none" strike="noStrike" baseline="0" dirty="0">
                <a:solidFill>
                  <a:srgbClr val="000000"/>
                </a:solidFill>
                <a:latin typeface="Arial" panose="020B0604020202020204" pitchFamily="34" charset="0"/>
                <a:cs typeface="Arial" panose="020B0604020202020204" pitchFamily="34" charset="0"/>
              </a:rPr>
              <a:t>") : réchauffement à teneur constante (le chemin est parallèle à l’axe des ordonnées) ; l’humidité relative est ramenée à environ 61%.</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 </a:t>
            </a:r>
            <a:r>
              <a:rPr lang="fr-FR" sz="1600" b="0" i="0" u="none" strike="noStrike" baseline="0" dirty="0">
                <a:solidFill>
                  <a:schemeClr val="accent1"/>
                </a:solidFill>
                <a:latin typeface="Arial" panose="020B0604020202020204" pitchFamily="34" charset="0"/>
                <a:cs typeface="Arial" panose="020B0604020202020204" pitchFamily="34" charset="0"/>
              </a:rPr>
              <a:t>2ème solution</a:t>
            </a:r>
            <a:r>
              <a:rPr lang="fr-FR" sz="1600" b="0" i="0" u="none" strike="noStrike" baseline="0" dirty="0">
                <a:solidFill>
                  <a:srgbClr val="000000"/>
                </a:solidFill>
                <a:latin typeface="Arial" panose="020B0604020202020204" pitchFamily="34" charset="0"/>
                <a:cs typeface="Arial" panose="020B0604020202020204" pitchFamily="34" charset="0"/>
              </a:rPr>
              <a:t> : (du point "</a:t>
            </a:r>
            <a:r>
              <a:rPr lang="fr-FR" sz="1600" b="0" i="0" u="none" strike="noStrike" baseline="0" dirty="0">
                <a:solidFill>
                  <a:schemeClr val="accent6"/>
                </a:solidFill>
                <a:latin typeface="Arial" panose="020B0604020202020204" pitchFamily="34" charset="0"/>
                <a:cs typeface="Arial" panose="020B0604020202020204" pitchFamily="34" charset="0"/>
              </a:rPr>
              <a:t>3</a:t>
            </a:r>
            <a:r>
              <a:rPr lang="fr-FR" sz="1600" b="0" i="0" u="none" strike="noStrike" baseline="0" dirty="0">
                <a:solidFill>
                  <a:srgbClr val="000000"/>
                </a:solidFill>
                <a:latin typeface="Arial" panose="020B0604020202020204" pitchFamily="34" charset="0"/>
                <a:cs typeface="Arial" panose="020B0604020202020204" pitchFamily="34" charset="0"/>
              </a:rPr>
              <a:t>" au point "</a:t>
            </a:r>
            <a:r>
              <a:rPr lang="fr-FR" sz="1600" b="0" i="0" u="none" strike="noStrike" baseline="0" dirty="0">
                <a:solidFill>
                  <a:schemeClr val="accent6"/>
                </a:solidFill>
                <a:latin typeface="Arial" panose="020B0604020202020204" pitchFamily="34" charset="0"/>
                <a:cs typeface="Arial" panose="020B0604020202020204" pitchFamily="34" charset="0"/>
              </a:rPr>
              <a:t>5</a:t>
            </a:r>
            <a:r>
              <a:rPr lang="fr-FR" sz="1600" b="0" i="0" u="none" strike="noStrike" baseline="0" dirty="0">
                <a:solidFill>
                  <a:srgbClr val="000000"/>
                </a:solidFill>
                <a:latin typeface="Arial" panose="020B0604020202020204" pitchFamily="34" charset="0"/>
                <a:cs typeface="Arial" panose="020B0604020202020204" pitchFamily="34" charset="0"/>
              </a:rPr>
              <a:t>" : réchauffement avec re-évaporation de l’eau condensée (en suivant la courbe de saturation) ; HR reste égale à 100%</a:t>
            </a:r>
            <a:endParaRPr lang="fr-FR" sz="1600"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9CF64E74-F4D4-26C5-9206-C2C8D445D490}"/>
              </a:ext>
            </a:extLst>
          </p:cNvPr>
          <p:cNvSpPr txBox="1"/>
          <p:nvPr/>
        </p:nvSpPr>
        <p:spPr>
          <a:xfrm>
            <a:off x="0" y="642618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9" name="Image 18">
            <a:extLst>
              <a:ext uri="{FF2B5EF4-FFF2-40B4-BE49-F238E27FC236}">
                <a16:creationId xmlns:a16="http://schemas.microsoft.com/office/drawing/2014/main" id="{DCB88F26-C682-C9B9-2E4F-2E1AABF69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94" y="5169371"/>
            <a:ext cx="5077365" cy="1256809"/>
          </a:xfrm>
          <a:prstGeom prst="rect">
            <a:avLst/>
          </a:prstGeom>
        </p:spPr>
      </p:pic>
      <p:pic>
        <p:nvPicPr>
          <p:cNvPr id="20" name="Image 19">
            <a:extLst>
              <a:ext uri="{FF2B5EF4-FFF2-40B4-BE49-F238E27FC236}">
                <a16:creationId xmlns:a16="http://schemas.microsoft.com/office/drawing/2014/main" id="{F9481D0D-F512-2FEB-5009-1EB21ABB31BC}"/>
              </a:ext>
            </a:extLst>
          </p:cNvPr>
          <p:cNvPicPr>
            <a:picLocks noChangeAspect="1"/>
          </p:cNvPicPr>
          <p:nvPr/>
        </p:nvPicPr>
        <p:blipFill>
          <a:blip r:embed="rId3">
            <a:extLst>
              <a:ext uri="{28A0092B-C50C-407E-A947-70E740481C1C}">
                <a14:useLocalDpi xmlns:a14="http://schemas.microsoft.com/office/drawing/2010/main" val="0"/>
              </a:ext>
            </a:extLst>
          </a:blip>
          <a:srcRect t="1164"/>
          <a:stretch/>
        </p:blipFill>
        <p:spPr>
          <a:xfrm>
            <a:off x="6113057" y="1469404"/>
            <a:ext cx="5847988" cy="3994136"/>
          </a:xfrm>
          <a:prstGeom prst="rect">
            <a:avLst/>
          </a:prstGeom>
        </p:spPr>
      </p:pic>
      <p:sp>
        <p:nvSpPr>
          <p:cNvPr id="2" name="Google Shape;85;p1">
            <a:extLst>
              <a:ext uri="{FF2B5EF4-FFF2-40B4-BE49-F238E27FC236}">
                <a16:creationId xmlns:a16="http://schemas.microsoft.com/office/drawing/2014/main" id="{BA022D92-9BAF-5CEE-4560-94C8930E0F57}"/>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30824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17"/>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254" name="Google Shape;254;p17"/>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256" name="Google Shape;256;p17"/>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57" name="Google Shape;257;p17"/>
          <p:cNvSpPr/>
          <p:nvPr/>
        </p:nvSpPr>
        <p:spPr>
          <a:xfrm>
            <a:off x="272689" y="1299882"/>
            <a:ext cx="345876" cy="2689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7"/>
          <p:cNvSpPr/>
          <p:nvPr/>
        </p:nvSpPr>
        <p:spPr>
          <a:xfrm>
            <a:off x="6269428" y="1299882"/>
            <a:ext cx="345876" cy="2689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BD84D872-72E0-7DF5-F92A-DE601722E9E5}"/>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B80B695-8D6C-973E-367D-BDECEE61DFED}"/>
                  </a:ext>
                </a:extLst>
              </p:cNvPr>
              <p:cNvSpPr txBox="1"/>
              <p:nvPr/>
            </p:nvSpPr>
            <p:spPr>
              <a:xfrm>
                <a:off x="6269428" y="710056"/>
                <a:ext cx="5989652" cy="5695662"/>
              </a:xfrm>
              <a:prstGeom prst="rect">
                <a:avLst/>
              </a:prstGeom>
              <a:noFill/>
            </p:spPr>
            <p:txBody>
              <a:bodyPr wrap="square" rtlCol="0">
                <a:spAutoFit/>
              </a:bodyPr>
              <a:lstStyle/>
              <a:p>
                <a:pPr marL="342900" indent="-342900">
                  <a:buFont typeface="+mj-lt"/>
                  <a:buAutoNum type="alphaUcPeriod" startAt="2"/>
                </a:pPr>
                <a:endParaRPr lang="fr-CH" dirty="0">
                  <a:latin typeface="Arial" panose="020B0604020202020204" pitchFamily="34" charset="0"/>
                  <a:cs typeface="Arial" panose="020B0604020202020204" pitchFamily="34" charset="0"/>
                </a:endParaRP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CH" sz="1600" b="0" i="0" u="none" strike="noStrike" baseline="0" dirty="0">
                    <a:solidFill>
                      <a:srgbClr val="000000"/>
                    </a:solidFill>
                    <a:latin typeface="Arial" panose="020B0604020202020204" pitchFamily="34" charset="0"/>
                    <a:cs typeface="Arial" panose="020B0604020202020204" pitchFamily="34" charset="0"/>
                  </a:rPr>
                  <a:t>Calcul précis : </a:t>
                </a:r>
                <a:br>
                  <a:rPr lang="fr-CH" sz="1600" b="0" i="0" u="none" strike="noStrike" baseline="0" dirty="0">
                    <a:solidFill>
                      <a:srgbClr val="000000"/>
                    </a:solidFill>
                    <a:latin typeface="Arial" panose="020B0604020202020204" pitchFamily="34" charset="0"/>
                    <a:cs typeface="Arial" panose="020B0604020202020204" pitchFamily="34" charset="0"/>
                  </a:rPr>
                </a:br>
                <a:br>
                  <a:rPr lang="fr-CH"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p</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 </m:t>
                    </m:r>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f>
                      <m:f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num>
                      <m:den>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r>
                          <a:rPr lang="fr-CH" sz="1600" b="0" i="1"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m:t>
                        </m:r>
                      </m:den>
                    </m:f>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f>
                      <m:f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r>
                          <a:rPr lang="fr-CH" sz="1600" b="0" i="1"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m:t>
                        </m:r>
                      </m:num>
                      <m:den>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den>
                    </m:f>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dirty="0">
                        <a:solidFill>
                          <a:srgbClr val="000000"/>
                        </a:solidFill>
                        <a:latin typeface="Arial" panose="020B0604020202020204" pitchFamily="34" charset="0"/>
                        <a:cs typeface="Arial" panose="020B0604020202020204" pitchFamily="34" charset="0"/>
                      </a:rPr>
                      <m:t>avec</m:t>
                    </m:r>
                    <m:r>
                      <m:rPr>
                        <m:nor/>
                      </m:rPr>
                      <a:rPr lang="fr-CH" sz="1600" b="0" i="0" dirty="0" smtClean="0">
                        <a:solidFill>
                          <a:srgbClr val="000000"/>
                        </a:solidFill>
                        <a:latin typeface="Arial" panose="020B0604020202020204" pitchFamily="34" charset="0"/>
                        <a:cs typeface="Arial" panose="020B0604020202020204" pitchFamily="34" charset="0"/>
                      </a:rPr>
                      <m:t>  </m:t>
                    </m:r>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m:t>0</m:t>
                    </m:r>
                    <m:r>
                      <m:rPr>
                        <m:nor/>
                      </m:rPr>
                      <a:rPr lang="fr-CH" sz="160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1,2929 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kg</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m:t>
                    </m:r>
                    <m:r>
                      <m:rPr>
                        <m:nor/>
                      </m:rPr>
                      <a:rPr lang="fr-CH" sz="160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et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en</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Kelvin</m:t>
                    </m:r>
                  </m:oMath>
                </a14:m>
                <a:br>
                  <a:rPr lang="fr-CH" sz="1600" b="0" i="0" dirty="0">
                    <a:solidFill>
                      <a:srgbClr val="000000"/>
                    </a:solidFill>
                    <a:latin typeface="Arial" panose="020B0604020202020204" pitchFamily="34" charset="0"/>
                    <a:ea typeface="Cambria Math" panose="02040503050406030204" pitchFamily="18" charset="0"/>
                    <a:cs typeface="Arial" panose="020B0604020202020204" pitchFamily="34" charset="0"/>
                  </a:rPr>
                </a:br>
                <a14:m>
                  <m:oMath xmlns:m="http://schemas.openxmlformats.org/officeDocument/2006/math">
                    <m:r>
                      <a:rPr lang="fr-CH" sz="16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r>
                      <a:rPr lang="fr-CH" sz="16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𝑝𝑎𝑡𝑚</m:t>
                    </m:r>
                    <m:r>
                      <a:rPr lang="fr-CH" sz="16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𝑝𝑣𝑎𝑝</m:t>
                    </m:r>
                    <m:r>
                      <a:rPr lang="fr-CH" sz="1600" b="0" i="1"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𝑒𝑎𝑢</m:t>
                    </m:r>
                  </m:oMath>
                </a14:m>
                <a:br>
                  <a:rPr lang="fr-CH" sz="1600" b="0" i="0" u="none" strike="noStrike" baseline="0" dirty="0">
                    <a:solidFill>
                      <a:srgbClr val="000000"/>
                    </a:solidFill>
                    <a:latin typeface="Arial" panose="020B0604020202020204" pitchFamily="34" charset="0"/>
                    <a:cs typeface="Arial" panose="020B0604020202020204" pitchFamily="34" charset="0"/>
                  </a:rPr>
                </a:br>
                <a:br>
                  <a:rPr lang="fr-CH"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a:rPr lang="fr-CH" sz="1600" i="1">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r>
                      <a:rPr lang="fr-CH" sz="160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𝑣𝑎𝑝</m:t>
                    </m:r>
                    <m:r>
                      <a:rPr lang="fr-CH" sz="160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𝑒𝑎𝑢</m:t>
                    </m:r>
                    <m:r>
                      <a:rPr lang="fr-CH" sz="160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fr-CH" sz="1600" dirty="0">
                    <a:solidFill>
                      <a:srgbClr val="000000"/>
                    </a:solidFill>
                    <a:latin typeface="Arial" panose="020B0604020202020204" pitchFamily="34" charset="0"/>
                    <a:cs typeface="Arial" panose="020B0604020202020204" pitchFamily="34" charset="0"/>
                  </a:rPr>
                  <a:t>se lit sur l’axe bas horizontal du diagramme</a:t>
                </a:r>
                <a:br>
                  <a:rPr lang="fr-CH" sz="1600" dirty="0">
                    <a:solidFill>
                      <a:srgbClr val="000000"/>
                    </a:solidFill>
                    <a:latin typeface="Arial" panose="020B0604020202020204" pitchFamily="34" charset="0"/>
                    <a:cs typeface="Arial" panose="020B0604020202020204" pitchFamily="34" charset="0"/>
                  </a:rPr>
                </a:br>
                <a:br>
                  <a:rPr lang="fr-CH" sz="1000" dirty="0">
                    <a:solidFill>
                      <a:srgbClr val="000000"/>
                    </a:solidFill>
                    <a:latin typeface="Arial" panose="020B0604020202020204" pitchFamily="34" charset="0"/>
                    <a:cs typeface="Arial" panose="020B0604020202020204" pitchFamily="34" charset="0"/>
                  </a:rPr>
                </a:br>
                <a:br>
                  <a:rPr lang="fr-CH" sz="1000" dirty="0">
                    <a:solidFill>
                      <a:srgbClr val="000000"/>
                    </a:solidFill>
                    <a:latin typeface="Arial" panose="020B0604020202020204" pitchFamily="34" charset="0"/>
                    <a:cs typeface="Arial" panose="020B0604020202020204" pitchFamily="34" charset="0"/>
                  </a:rPr>
                </a:br>
                <a14:m>
                  <m:oMath xmlns:m="http://schemas.openxmlformats.org/officeDocument/2006/math">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1,2929</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f>
                      <m:f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d>
                          <m:d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97</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700</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200</m:t>
                            </m:r>
                          </m:e>
                        </m:d>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num>
                      <m:den>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101</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325</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30</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den>
                    </m:f>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09</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𝑘𝑔</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𝑚</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oMath>
                </a14:m>
                <a:br>
                  <a:rPr lang="fr-CH" sz="1600" b="0" dirty="0">
                    <a:solidFill>
                      <a:srgbClr val="000000"/>
                    </a:solidFill>
                    <a:latin typeface="Arial" panose="020B0604020202020204" pitchFamily="34" charset="0"/>
                    <a:ea typeface="Cambria Math" panose="02040503050406030204" pitchFamily="18" charset="0"/>
                    <a:cs typeface="Arial" panose="020B0604020202020204" pitchFamily="34" charset="0"/>
                  </a:rPr>
                </a:br>
                <a14:m>
                  <m:oMath xmlns:m="http://schemas.openxmlformats.org/officeDocument/2006/math">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4</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1,2929 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f>
                      <m:f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97</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700</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800</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num>
                      <m:den>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101</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325</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d>
                          <m:d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24</m:t>
                            </m:r>
                          </m:e>
                        </m:d>
                      </m:den>
                    </m:f>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𝑘𝑔</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𝑚</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oMath>
                </a14:m>
                <a:br>
                  <a:rPr lang="fr-CH" sz="1600" dirty="0">
                    <a:solidFill>
                      <a:srgbClr val="000000"/>
                    </a:solidFill>
                    <a:latin typeface="Arial" panose="020B0604020202020204" pitchFamily="34" charset="0"/>
                    <a:cs typeface="Arial" panose="020B0604020202020204" pitchFamily="34" charset="0"/>
                  </a:rPr>
                </a:br>
                <a14:m>
                  <m:oMath xmlns:m="http://schemas.openxmlformats.org/officeDocument/2006/math">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CH" sz="160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5 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1,2929 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f>
                      <m:f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d>
                          <m:d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97</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700</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900</m:t>
                            </m:r>
                          </m:e>
                        </m:d>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num>
                      <m:den>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101</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325</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d>
                          <m:d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273</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24</m:t>
                            </m:r>
                          </m:e>
                        </m:d>
                      </m:den>
                    </m:f>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𝑘𝑔</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𝑚</m:t>
                        </m:r>
                      </m:e>
                      <m:sup>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oMath>
                </a14:m>
                <a:br>
                  <a:rPr lang="fr-CH" sz="1600" dirty="0">
                    <a:solidFill>
                      <a:srgbClr val="000000"/>
                    </a:solidFill>
                    <a:latin typeface="Arial" panose="020B0604020202020204" pitchFamily="34" charset="0"/>
                    <a:cs typeface="Arial" panose="020B0604020202020204" pitchFamily="34" charset="0"/>
                  </a:rPr>
                </a:br>
                <a:endParaRPr lang="fr-CH" sz="1600" dirty="0">
                  <a:solidFill>
                    <a:srgbClr val="000000"/>
                  </a:solidFill>
                  <a:latin typeface="Arial" panose="020B0604020202020204" pitchFamily="34" charset="0"/>
                  <a:cs typeface="Arial" panose="020B0604020202020204" pitchFamily="34" charset="0"/>
                </a:endParaRPr>
              </a:p>
              <a:p>
                <a:br>
                  <a:rPr lang="fr-CH"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7030A0"/>
                    </a:solidFill>
                    <a:latin typeface="Arial" panose="020B0604020202020204" pitchFamily="34" charset="0"/>
                    <a:cs typeface="Arial" panose="020B0604020202020204" pitchFamily="34" charset="0"/>
                  </a:rPr>
                  <a:t>1</a:t>
                </a:r>
                <a:r>
                  <a:rPr lang="fr-FR" sz="1600" b="0" i="0" u="none" strike="noStrike" baseline="0" dirty="0">
                    <a:solidFill>
                      <a:srgbClr val="000000"/>
                    </a:solidFill>
                    <a:latin typeface="Arial" panose="020B0604020202020204" pitchFamily="34" charset="0"/>
                    <a:cs typeface="Arial" panose="020B0604020202020204" pitchFamily="34" charset="0"/>
                  </a:rPr>
                  <a:t> :</a:t>
                </a:r>
                <a:r>
                  <a:rPr lang="fr-FR" sz="1600" b="0" i="0" u="none" strike="noStrike"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fr-CH" sz="1600" b="0" i="1" u="none" strike="noStrike" smtClean="0">
                        <a:solidFill>
                          <a:srgbClr val="000000"/>
                        </a:solidFill>
                        <a:latin typeface="Cambria Math" panose="02040503050406030204" pitchFamily="18" charset="0"/>
                        <a:cs typeface="Arial" panose="020B0604020202020204" pitchFamily="34" charset="0"/>
                      </a:rPr>
                      <m:t>𝑚</m:t>
                    </m:r>
                    <m:r>
                      <a:rPr lang="fr-CH" sz="1600" b="0" i="1" u="none" strike="noStrike" baseline="-25000" smtClean="0">
                        <a:solidFill>
                          <a:srgbClr val="000000"/>
                        </a:solidFill>
                        <a:latin typeface="Cambria Math" panose="02040503050406030204" pitchFamily="18" charset="0"/>
                        <a:cs typeface="Arial" panose="020B0604020202020204" pitchFamily="34" charset="0"/>
                      </a:rPr>
                      <m:t>𝑒𝑎𝑢</m:t>
                    </m:r>
                    <m:r>
                      <a:rPr lang="fr-CH" sz="1600" b="0" i="1" u="none" strike="noStrike" baseline="-25000" smtClean="0">
                        <a:solidFill>
                          <a:srgbClr val="000000"/>
                        </a:solidFill>
                        <a:latin typeface="Cambria Math" panose="02040503050406030204" pitchFamily="18" charset="0"/>
                        <a:cs typeface="Arial" panose="020B0604020202020204" pitchFamily="34" charset="0"/>
                      </a:rPr>
                      <m:t> </m:t>
                    </m:r>
                    <m:r>
                      <a:rPr lang="fr-CH" sz="1600" b="0" i="1" u="none" strike="noStrike" baseline="-25000" smtClean="0">
                        <a:solidFill>
                          <a:srgbClr val="000000"/>
                        </a:solidFill>
                        <a:latin typeface="Cambria Math" panose="02040503050406030204" pitchFamily="18" charset="0"/>
                        <a:cs typeface="Arial" panose="020B0604020202020204" pitchFamily="34" charset="0"/>
                      </a:rPr>
                      <m:t>𝑐𝑜𝑛𝑑𝑒𝑛𝑠</m:t>
                    </m:r>
                    <m:r>
                      <a:rPr lang="fr-CH" sz="1600" b="0" i="1" u="none" strike="noStrike" baseline="-25000" smtClean="0">
                        <a:solidFill>
                          <a:srgbClr val="000000"/>
                        </a:solidFill>
                        <a:latin typeface="Cambria Math" panose="02040503050406030204" pitchFamily="18" charset="0"/>
                        <a:cs typeface="Arial" panose="020B0604020202020204" pitchFamily="34" charset="0"/>
                      </a:rPr>
                      <m:t>é</m:t>
                    </m:r>
                    <m:r>
                      <a:rPr lang="fr-CH" sz="1600" b="0" i="1" u="none" strike="noStrike" baseline="-25000" smtClean="0">
                        <a:solidFill>
                          <a:srgbClr val="000000"/>
                        </a:solidFill>
                        <a:latin typeface="Cambria Math" panose="02040503050406030204" pitchFamily="18" charset="0"/>
                        <a:cs typeface="Arial" panose="020B0604020202020204" pitchFamily="34" charset="0"/>
                      </a:rPr>
                      <m:t>𝑒</m:t>
                    </m:r>
                    <m:r>
                      <a:rPr lang="fr-CH" sz="1600" b="0" i="1" u="none" strike="noStrike" baseline="0" smtClean="0">
                        <a:solidFill>
                          <a:srgbClr val="000000"/>
                        </a:solidFill>
                        <a:latin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100</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6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09</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11,7</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1,12</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6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r>
                      <m:rPr>
                        <m:nor/>
                      </m:rPr>
                      <a:rPr lang="fr-CH" sz="160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0,98 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kg</m:t>
                    </m:r>
                  </m:oMath>
                </a14:m>
                <a:br>
                  <a:rPr lang="fr-CH" sz="1600" dirty="0">
                    <a:solidFill>
                      <a:schemeClr val="accent1"/>
                    </a:solidFill>
                    <a:latin typeface="Arial" panose="020B0604020202020204" pitchFamily="34" charset="0"/>
                    <a:cs typeface="Arial" panose="020B0604020202020204" pitchFamily="34" charset="0"/>
                  </a:rPr>
                </a:br>
                <a:r>
                  <a:rPr lang="fr-FR" sz="1600" dirty="0">
                    <a:solidFill>
                      <a:schemeClr val="accent1"/>
                    </a:solidFill>
                    <a:latin typeface="Arial" panose="020B0604020202020204" pitchFamily="34" charset="0"/>
                    <a:cs typeface="Arial" panose="020B0604020202020204" pitchFamily="34" charset="0"/>
                  </a:rPr>
                  <a:t>2</a:t>
                </a:r>
                <a:r>
                  <a:rPr lang="fr-FR" sz="1600" dirty="0">
                    <a:latin typeface="Arial" panose="020B0604020202020204" pitchFamily="34" charset="0"/>
                    <a:cs typeface="Arial" panose="020B0604020202020204" pitchFamily="34" charset="0"/>
                  </a:rPr>
                  <a:t> : </a:t>
                </a:r>
                <a14:m>
                  <m:oMath xmlns:m="http://schemas.openxmlformats.org/officeDocument/2006/math">
                    <m:r>
                      <a:rPr lang="fr-CH" sz="1600" b="0" i="1" u="none" strike="noStrike" smtClean="0">
                        <a:solidFill>
                          <a:srgbClr val="000000"/>
                        </a:solidFill>
                        <a:latin typeface="Cambria Math" panose="02040503050406030204" pitchFamily="18" charset="0"/>
                        <a:cs typeface="Arial" panose="020B0604020202020204" pitchFamily="34" charset="0"/>
                      </a:rPr>
                      <m:t>𝑚</m:t>
                    </m:r>
                    <m:r>
                      <a:rPr lang="fr-CH" sz="1600" b="0" i="1" u="none" strike="noStrike" baseline="-25000" smtClean="0">
                        <a:solidFill>
                          <a:srgbClr val="000000"/>
                        </a:solidFill>
                        <a:latin typeface="Cambria Math" panose="02040503050406030204" pitchFamily="18" charset="0"/>
                        <a:cs typeface="Arial" panose="020B0604020202020204" pitchFamily="34" charset="0"/>
                      </a:rPr>
                      <m:t>𝑒𝑎𝑢</m:t>
                    </m:r>
                    <m:r>
                      <a:rPr lang="fr-CH" sz="1600" b="0" i="1" u="none" strike="noStrike" baseline="-25000" smtClean="0">
                        <a:solidFill>
                          <a:srgbClr val="000000"/>
                        </a:solidFill>
                        <a:latin typeface="Cambria Math" panose="02040503050406030204" pitchFamily="18" charset="0"/>
                        <a:cs typeface="Arial" panose="020B0604020202020204" pitchFamily="34" charset="0"/>
                      </a:rPr>
                      <m:t> </m:t>
                    </m:r>
                    <m:r>
                      <a:rPr lang="fr-CH" sz="1600" b="0" i="1" u="none" strike="noStrike" baseline="-25000" smtClean="0">
                        <a:solidFill>
                          <a:srgbClr val="000000"/>
                        </a:solidFill>
                        <a:latin typeface="Cambria Math" panose="02040503050406030204" pitchFamily="18" charset="0"/>
                        <a:cs typeface="Arial" panose="020B0604020202020204" pitchFamily="34" charset="0"/>
                      </a:rPr>
                      <m:t>𝑐𝑜𝑛𝑑𝑒𝑛𝑠</m:t>
                    </m:r>
                    <m:r>
                      <a:rPr lang="fr-CH" sz="1600" b="0" i="1" u="none" strike="noStrike" baseline="-25000" smtClean="0">
                        <a:solidFill>
                          <a:srgbClr val="000000"/>
                        </a:solidFill>
                        <a:latin typeface="Cambria Math" panose="02040503050406030204" pitchFamily="18" charset="0"/>
                        <a:cs typeface="Arial" panose="020B0604020202020204" pitchFamily="34" charset="0"/>
                      </a:rPr>
                      <m:t>é</m:t>
                    </m:r>
                    <m:r>
                      <a:rPr lang="fr-CH" sz="1600" b="0" i="1" u="none" strike="noStrike" baseline="-25000" smtClean="0">
                        <a:solidFill>
                          <a:srgbClr val="000000"/>
                        </a:solidFill>
                        <a:latin typeface="Cambria Math" panose="02040503050406030204" pitchFamily="18" charset="0"/>
                        <a:cs typeface="Arial" panose="020B0604020202020204" pitchFamily="34" charset="0"/>
                      </a:rPr>
                      <m:t>𝑒</m:t>
                    </m:r>
                    <m:r>
                      <a:rPr lang="fr-CH" sz="1600" b="0" i="1" u="none" strike="noStrike" baseline="0" smtClean="0">
                        <a:solidFill>
                          <a:srgbClr val="000000"/>
                        </a:solidFill>
                        <a:latin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100</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21</m:t>
                    </m:r>
                    <m: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09</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9</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5</m:t>
                    </m:r>
                    <m:r>
                      <a:rPr lang="fr-CH"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1,1</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m:rPr>
                        <m:nor/>
                      </m:rPr>
                      <a:rPr lang="fr-CH"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60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r>
                      <m:rPr>
                        <m:nor/>
                      </m:rPr>
                      <a:rPr lang="fr-CH" sz="160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60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0,12 </m:t>
                    </m:r>
                    <m:r>
                      <m:rPr>
                        <m:nor/>
                      </m:rPr>
                      <a:rPr lang="fr-CH" sz="160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kg</m:t>
                    </m:r>
                  </m:oMath>
                </a14:m>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br>
                  <a:rPr lang="fr-FR" sz="1550" dirty="0">
                    <a:latin typeface="Arial" panose="020B0604020202020204" pitchFamily="34" charset="0"/>
                    <a:cs typeface="Arial" panose="020B0604020202020204" pitchFamily="34" charset="0"/>
                  </a:rPr>
                </a:br>
                <a:endParaRPr lang="fr-FR" sz="1550" dirty="0">
                  <a:latin typeface="Arial" panose="020B0604020202020204" pitchFamily="34" charset="0"/>
                  <a:cs typeface="Arial" panose="020B0604020202020204" pitchFamily="34" charset="0"/>
                </a:endParaRPr>
              </a:p>
            </p:txBody>
          </p:sp>
        </mc:Choice>
        <mc:Fallback xmlns="">
          <p:sp>
            <p:nvSpPr>
              <p:cNvPr id="3" name="ZoneTexte 2">
                <a:extLst>
                  <a:ext uri="{FF2B5EF4-FFF2-40B4-BE49-F238E27FC236}">
                    <a16:creationId xmlns:a16="http://schemas.microsoft.com/office/drawing/2014/main" id="{BB80B695-8D6C-973E-367D-BDECEE61DFED}"/>
                  </a:ext>
                </a:extLst>
              </p:cNvPr>
              <p:cNvSpPr txBox="1">
                <a:spLocks noRot="1" noChangeAspect="1" noMove="1" noResize="1" noEditPoints="1" noAdjustHandles="1" noChangeArrowheads="1" noChangeShapeType="1" noTextEdit="1"/>
              </p:cNvSpPr>
              <p:nvPr/>
            </p:nvSpPr>
            <p:spPr>
              <a:xfrm>
                <a:off x="6269428" y="710056"/>
                <a:ext cx="5989652" cy="5695662"/>
              </a:xfrm>
              <a:prstGeom prst="rect">
                <a:avLst/>
              </a:prstGeom>
              <a:blipFill>
                <a:blip r:embed="rId3"/>
                <a:stretch>
                  <a:fillRect l="-509"/>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E11B2E62-C386-B823-2451-2EAD6FAAA9D6}"/>
                  </a:ext>
                </a:extLst>
              </p:cNvPr>
              <p:cNvSpPr txBox="1"/>
              <p:nvPr/>
            </p:nvSpPr>
            <p:spPr>
              <a:xfrm>
                <a:off x="272689" y="710056"/>
                <a:ext cx="5989652" cy="4639027"/>
              </a:xfrm>
              <a:prstGeom prst="rect">
                <a:avLst/>
              </a:prstGeom>
              <a:noFill/>
            </p:spPr>
            <p:txBody>
              <a:bodyPr wrap="square" rtlCol="0">
                <a:spAutoFit/>
              </a:bodyPr>
              <a:lstStyle/>
              <a:p>
                <a:pPr marL="342900" indent="-342900">
                  <a:buFont typeface="+mj-lt"/>
                  <a:buAutoNum type="alphaUcPeriod" startAt="2"/>
                </a:pPr>
                <a:endParaRPr lang="fr-CH" dirty="0">
                  <a:latin typeface="Arial" panose="020B0604020202020204" pitchFamily="34" charset="0"/>
                  <a:cs typeface="Arial" panose="020B0604020202020204" pitchFamily="34" charset="0"/>
                </a:endParaRPr>
              </a:p>
              <a:p>
                <a:pPr marL="342900" indent="-342900">
                  <a:buAutoNum type="alphaUcPeriod" startAt="2"/>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CH" sz="1600" b="0" i="0" u="none" strike="noStrike" baseline="0" dirty="0">
                    <a:solidFill>
                      <a:srgbClr val="000000"/>
                    </a:solidFill>
                    <a:latin typeface="Arial" panose="020B0604020202020204" pitchFamily="34" charset="0"/>
                    <a:cs typeface="Arial" panose="020B0604020202020204" pitchFamily="34" charset="0"/>
                  </a:rPr>
                  <a:t>Calcul approché : </a:t>
                </a:r>
                <a:br>
                  <a:rPr lang="fr-CH" sz="1600" b="0" i="0" u="none" strike="noStrike" baseline="0" dirty="0">
                    <a:solidFill>
                      <a:srgbClr val="000000"/>
                    </a:solidFill>
                    <a:latin typeface="Arial" panose="020B0604020202020204" pitchFamily="34" charset="0"/>
                    <a:cs typeface="Arial" panose="020B0604020202020204" pitchFamily="34" charset="0"/>
                  </a:rPr>
                </a:br>
                <a:br>
                  <a:rPr lang="fr-CH" sz="16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On suppose que la masse volumique de l'air sec est indépendante de la température de l'air et de la quantité de vapeur : </a:t>
                </a:r>
                <a:r>
                  <a:rPr lang="fr-FR" sz="1600" b="0" i="0"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𝜌</a:t>
                </a:r>
                <a:r>
                  <a:rPr lang="fr-FR" sz="1600" b="0" i="0"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air sec </a:t>
                </a:r>
                <a:r>
                  <a:rPr lang="fr-FR" sz="1600" b="0" i="0"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1,2 kg ⋅ m</a:t>
                </a:r>
                <a:r>
                  <a:rPr lang="fr-FR" sz="1600" b="0" i="0" u="none" strike="noStrike" baseline="30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−3</a:t>
                </a:r>
                <a:br>
                  <a:rPr lang="fr-FR" sz="1600" b="0" i="0" u="none" strike="noStrike" baseline="30000" dirty="0">
                    <a:solidFill>
                      <a:srgbClr val="000000"/>
                    </a:solidFill>
                    <a:latin typeface="Cambria Math" panose="02040503050406030204" pitchFamily="18" charset="0"/>
                    <a:ea typeface="Cambria Math" panose="02040503050406030204" pitchFamily="18"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r>
                  <a:rPr lang="fr-FR" sz="1600" b="0" i="0" u="none" strike="noStrike" baseline="0" dirty="0">
                    <a:solidFill>
                      <a:srgbClr val="000000"/>
                    </a:solidFill>
                    <a:latin typeface="Arial" panose="020B0604020202020204" pitchFamily="34" charset="0"/>
                    <a:cs typeface="Arial" panose="020B0604020202020204" pitchFamily="34" charset="0"/>
                  </a:rPr>
                  <a:t>On mesure sur le diagramme:</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14:m>
                  <m:oMath xmlns:m="http://schemas.openxmlformats.org/officeDocument/2006/math">
                    <m:r>
                      <a:rPr lang="fr-CH" sz="1600" b="0" i="1" u="none" strike="noStrike" baseline="0" smtClean="0">
                        <a:solidFill>
                          <a:srgbClr val="000000"/>
                        </a:solidFill>
                        <a:latin typeface="Cambria Math" panose="02040503050406030204" pitchFamily="18" charset="0"/>
                        <a:cs typeface="Arial" panose="020B0604020202020204" pitchFamily="34" charset="0"/>
                      </a:rPr>
                      <m:t>𝑥</m:t>
                    </m:r>
                    <m:d>
                      <m:dPr>
                        <m:ctrlPr>
                          <a:rPr lang="fr-CH" sz="1600" b="0" i="1" u="none" strike="noStrike" baseline="0" smtClean="0">
                            <a:solidFill>
                              <a:srgbClr val="000000"/>
                            </a:solidFill>
                            <a:latin typeface="Cambria Math" panose="02040503050406030204" pitchFamily="18" charset="0"/>
                            <a:cs typeface="Arial" panose="020B0604020202020204" pitchFamily="34" charset="0"/>
                          </a:rPr>
                        </m:ctrlPr>
                      </m:dPr>
                      <m:e>
                        <m:r>
                          <a:rPr lang="fr-CH" sz="1600" b="0" i="1" u="none" strike="noStrike" baseline="0" smtClean="0">
                            <a:solidFill>
                              <a:srgbClr val="000000"/>
                            </a:solidFill>
                            <a:latin typeface="Cambria Math" panose="02040503050406030204" pitchFamily="18" charset="0"/>
                            <a:cs typeface="Arial" panose="020B0604020202020204" pitchFamily="34" charset="0"/>
                          </a:rPr>
                          <m:t>𝑇</m:t>
                        </m:r>
                        <m:r>
                          <a:rPr lang="fr-CH" sz="1600" b="0" i="1" u="none" strike="noStrike" baseline="-25000" smtClean="0">
                            <a:solidFill>
                              <a:srgbClr val="000000"/>
                            </a:solidFill>
                            <a:latin typeface="Cambria Math" panose="02040503050406030204" pitchFamily="18" charset="0"/>
                            <a:cs typeface="Arial" panose="020B0604020202020204" pitchFamily="34" charset="0"/>
                          </a:rPr>
                          <m:t>1</m:t>
                        </m:r>
                        <m:r>
                          <a:rPr lang="fr-CH" sz="1600" b="0" i="1" u="none" strike="noStrike" baseline="0" smtClean="0">
                            <a:solidFill>
                              <a:srgbClr val="000000"/>
                            </a:solidFill>
                            <a:latin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cs typeface="Arial" panose="020B0604020202020204" pitchFamily="34" charset="0"/>
                          </a:rPr>
                          <m:t>𝑝</m:t>
                        </m:r>
                        <m:r>
                          <a:rPr lang="fr-CH" sz="1600" b="0" i="1" u="none" strike="noStrike" baseline="-25000" smtClean="0">
                            <a:solidFill>
                              <a:srgbClr val="000000"/>
                            </a:solidFill>
                            <a:latin typeface="Cambria Math" panose="02040503050406030204" pitchFamily="18" charset="0"/>
                            <a:cs typeface="Arial" panose="020B0604020202020204" pitchFamily="34" charset="0"/>
                          </a:rPr>
                          <m:t>1</m:t>
                        </m:r>
                      </m:e>
                    </m:d>
                    <m:r>
                      <a:rPr lang="fr-CH" sz="1600" b="0" i="1" u="none" strike="noStrike" baseline="0" smtClean="0">
                        <a:solidFill>
                          <a:srgbClr val="000000"/>
                        </a:solidFill>
                        <a:latin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cs typeface="Arial" panose="020B0604020202020204" pitchFamily="34" charset="0"/>
                      </a:rPr>
                      <m:t>21</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e>
                      <m: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d>
                      <m:d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4</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4</m:t>
                        </m:r>
                      </m:e>
                    </m:d>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7</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e>
                      <m: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d>
                      <m:d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𝑇</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5</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5</m:t>
                        </m:r>
                      </m:e>
                    </m:d>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19</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5</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e>
                      <m: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m:t>
                        </m:r>
                      </m:sup>
                    </m:sSup>
                  </m:oMath>
                </a14:m>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endParaRPr lang="fr-FR" sz="1600" b="0" i="0" u="none" strike="noStrike" baseline="0" dirty="0">
                  <a:solidFill>
                    <a:srgbClr val="000000"/>
                  </a:solidFill>
                  <a:latin typeface="Arial" panose="020B0604020202020204" pitchFamily="34" charset="0"/>
                  <a:cs typeface="Arial" panose="020B0604020202020204" pitchFamily="34" charset="0"/>
                </a:endParaRPr>
              </a:p>
              <a:p>
                <a:r>
                  <a:rPr lang="fr-FR" sz="1550" b="0" i="0" u="none" strike="noStrike" baseline="0" dirty="0">
                    <a:solidFill>
                      <a:srgbClr val="7030A0"/>
                    </a:solidFill>
                    <a:latin typeface="Arial" panose="020B0604020202020204" pitchFamily="34" charset="0"/>
                    <a:cs typeface="Arial" panose="020B0604020202020204" pitchFamily="34" charset="0"/>
                  </a:rPr>
                  <a:t>1</a:t>
                </a:r>
                <a:r>
                  <a:rPr lang="fr-FR" sz="1550" b="0" i="0" u="none" strike="noStrike" baseline="0" dirty="0">
                    <a:solidFill>
                      <a:srgbClr val="000000"/>
                    </a:solidFill>
                    <a:latin typeface="Arial" panose="020B0604020202020204" pitchFamily="34" charset="0"/>
                    <a:cs typeface="Arial" panose="020B0604020202020204" pitchFamily="34" charset="0"/>
                  </a:rPr>
                  <a:t> :</a:t>
                </a:r>
                <a:r>
                  <a:rPr lang="fr-FR" sz="1550" b="0" i="0" u="none" strike="noStrike"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fr-CH" sz="1550" b="0" i="1" u="none" strike="noStrike" smtClean="0">
                        <a:solidFill>
                          <a:srgbClr val="000000"/>
                        </a:solidFill>
                        <a:latin typeface="Cambria Math" panose="02040503050406030204" pitchFamily="18" charset="0"/>
                        <a:cs typeface="Arial" panose="020B0604020202020204" pitchFamily="34" charset="0"/>
                      </a:rPr>
                      <m:t>𝑚</m:t>
                    </m:r>
                    <m:r>
                      <a:rPr lang="fr-CH" sz="1550" b="0" i="1" u="none" strike="noStrike" baseline="-25000" smtClean="0">
                        <a:solidFill>
                          <a:srgbClr val="000000"/>
                        </a:solidFill>
                        <a:latin typeface="Cambria Math" panose="02040503050406030204" pitchFamily="18" charset="0"/>
                        <a:cs typeface="Arial" panose="020B0604020202020204" pitchFamily="34" charset="0"/>
                      </a:rPr>
                      <m:t>𝑒𝑎𝑢</m:t>
                    </m:r>
                    <m:r>
                      <a:rPr lang="fr-CH" sz="1550" b="0" i="1" u="none" strike="noStrike" baseline="-25000" smtClean="0">
                        <a:solidFill>
                          <a:srgbClr val="000000"/>
                        </a:solidFill>
                        <a:latin typeface="Cambria Math" panose="02040503050406030204" pitchFamily="18" charset="0"/>
                        <a:cs typeface="Arial" panose="020B0604020202020204" pitchFamily="34" charset="0"/>
                      </a:rPr>
                      <m:t> </m:t>
                    </m:r>
                    <m:r>
                      <a:rPr lang="fr-CH" sz="1550" b="0" i="1" u="none" strike="noStrike" baseline="-25000" smtClean="0">
                        <a:solidFill>
                          <a:srgbClr val="000000"/>
                        </a:solidFill>
                        <a:latin typeface="Cambria Math" panose="02040503050406030204" pitchFamily="18" charset="0"/>
                        <a:cs typeface="Arial" panose="020B0604020202020204" pitchFamily="34" charset="0"/>
                      </a:rPr>
                      <m:t>𝑐𝑜𝑛𝑑𝑒𝑛𝑠</m:t>
                    </m:r>
                    <m:r>
                      <a:rPr lang="fr-CH" sz="1550" b="0" i="1" u="none" strike="noStrike" baseline="-25000" smtClean="0">
                        <a:solidFill>
                          <a:srgbClr val="000000"/>
                        </a:solidFill>
                        <a:latin typeface="Cambria Math" panose="02040503050406030204" pitchFamily="18" charset="0"/>
                        <a:cs typeface="Arial" panose="020B0604020202020204" pitchFamily="34" charset="0"/>
                      </a:rPr>
                      <m:t>é</m:t>
                    </m:r>
                    <m:r>
                      <a:rPr lang="fr-CH" sz="1550" b="0" i="1" u="none" strike="noStrike" baseline="-25000" smtClean="0">
                        <a:solidFill>
                          <a:srgbClr val="000000"/>
                        </a:solidFill>
                        <a:latin typeface="Cambria Math" panose="02040503050406030204" pitchFamily="18" charset="0"/>
                        <a:cs typeface="Arial" panose="020B0604020202020204" pitchFamily="34" charset="0"/>
                      </a:rPr>
                      <m:t>𝑒</m:t>
                    </m:r>
                    <m:r>
                      <a:rPr lang="fr-CH" sz="1550" b="0" i="1" u="none" strike="noStrike" baseline="0" smtClean="0">
                        <a:solidFill>
                          <a:srgbClr val="000000"/>
                        </a:solidFill>
                        <a:latin typeface="Cambria Math" panose="02040503050406030204" pitchFamily="18" charset="0"/>
                        <a:cs typeface="Arial" panose="020B0604020202020204" pitchFamily="34" charset="0"/>
                      </a:rPr>
                      <m:t>=</m:t>
                    </m:r>
                    <m:r>
                      <a:rPr lang="fr-CH" sz="1550" b="0" i="1" u="none" strike="noStrike" baseline="0" smtClean="0">
                        <a:solidFill>
                          <a:srgbClr val="000000"/>
                        </a:solidFill>
                        <a:latin typeface="Cambria Math" panose="02040503050406030204" pitchFamily="18" charset="0"/>
                        <a:cs typeface="Arial" panose="020B0604020202020204" pitchFamily="34" charset="0"/>
                      </a:rPr>
                      <m:t>𝑉𝑎𝑖𝑟</m:t>
                    </m:r>
                    <m:r>
                      <a:rPr lang="fr-CH" sz="1550" b="0" i="1" u="none" strike="noStrike" baseline="0" smtClean="0">
                        <a:solidFill>
                          <a:srgbClr val="000000"/>
                        </a:solidFill>
                        <a:latin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𝜌</m:t>
                    </m:r>
                    <m:r>
                      <m:rPr>
                        <m:nor/>
                      </m:rPr>
                      <a:rPr lang="fr-FR" sz="1550"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m:t>air</m:t>
                    </m:r>
                    <m:r>
                      <m:rPr>
                        <m:nor/>
                      </m:rPr>
                      <a:rPr lang="fr-CH" sz="1550" b="0" i="0"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sty m:val="p"/>
                      </m:rPr>
                      <a:rPr lang="el-GR" sz="155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Δ</m:t>
                    </m:r>
                    <m:r>
                      <a:rPr lang="fr-CH" sz="155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𝑥</m:t>
                    </m:r>
                    <m:r>
                      <a:rPr lang="fr-CH" sz="155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55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100</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21</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11,7</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r>
                      <m:rPr>
                        <m:nor/>
                      </m:rPr>
                      <a:rPr lang="fr-CH" sz="155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1,1 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kg</m:t>
                    </m:r>
                  </m:oMath>
                </a14:m>
                <a:endParaRPr lang="fr-FR" sz="1550" dirty="0">
                  <a:latin typeface="Arial" panose="020B0604020202020204" pitchFamily="34" charset="0"/>
                  <a:cs typeface="Arial" panose="020B0604020202020204" pitchFamily="34" charset="0"/>
                </a:endParaRPr>
              </a:p>
              <a:p>
                <a:r>
                  <a:rPr lang="fr-FR" sz="1550" dirty="0">
                    <a:solidFill>
                      <a:schemeClr val="accent1"/>
                    </a:solidFill>
                    <a:latin typeface="Arial" panose="020B0604020202020204" pitchFamily="34" charset="0"/>
                    <a:cs typeface="Arial" panose="020B0604020202020204" pitchFamily="34" charset="0"/>
                  </a:rPr>
                  <a:t>2</a:t>
                </a:r>
                <a:r>
                  <a:rPr lang="fr-FR" sz="1550" dirty="0">
                    <a:latin typeface="Arial" panose="020B0604020202020204" pitchFamily="34" charset="0"/>
                    <a:cs typeface="Arial" panose="020B0604020202020204" pitchFamily="34" charset="0"/>
                  </a:rPr>
                  <a:t> : </a:t>
                </a:r>
                <a14:m>
                  <m:oMath xmlns:m="http://schemas.openxmlformats.org/officeDocument/2006/math">
                    <m:r>
                      <a:rPr lang="fr-CH" sz="1550" b="0" i="1" u="none" strike="noStrike" smtClean="0">
                        <a:solidFill>
                          <a:srgbClr val="000000"/>
                        </a:solidFill>
                        <a:latin typeface="Cambria Math" panose="02040503050406030204" pitchFamily="18" charset="0"/>
                        <a:cs typeface="Arial" panose="020B0604020202020204" pitchFamily="34" charset="0"/>
                      </a:rPr>
                      <m:t>𝑚</m:t>
                    </m:r>
                    <m:r>
                      <a:rPr lang="fr-CH" sz="1550" b="0" i="1" u="none" strike="noStrike" baseline="-25000" smtClean="0">
                        <a:solidFill>
                          <a:srgbClr val="000000"/>
                        </a:solidFill>
                        <a:latin typeface="Cambria Math" panose="02040503050406030204" pitchFamily="18" charset="0"/>
                        <a:cs typeface="Arial" panose="020B0604020202020204" pitchFamily="34" charset="0"/>
                      </a:rPr>
                      <m:t>𝑒𝑎𝑢</m:t>
                    </m:r>
                    <m:r>
                      <a:rPr lang="fr-CH" sz="1550" b="0" i="1" u="none" strike="noStrike" baseline="-25000" smtClean="0">
                        <a:solidFill>
                          <a:srgbClr val="000000"/>
                        </a:solidFill>
                        <a:latin typeface="Cambria Math" panose="02040503050406030204" pitchFamily="18" charset="0"/>
                        <a:cs typeface="Arial" panose="020B0604020202020204" pitchFamily="34" charset="0"/>
                      </a:rPr>
                      <m:t> </m:t>
                    </m:r>
                    <m:r>
                      <a:rPr lang="fr-CH" sz="1550" b="0" i="1" u="none" strike="noStrike" baseline="-25000" smtClean="0">
                        <a:solidFill>
                          <a:srgbClr val="000000"/>
                        </a:solidFill>
                        <a:latin typeface="Cambria Math" panose="02040503050406030204" pitchFamily="18" charset="0"/>
                        <a:cs typeface="Arial" panose="020B0604020202020204" pitchFamily="34" charset="0"/>
                      </a:rPr>
                      <m:t>𝑐𝑜𝑛𝑑𝑒𝑛𝑠</m:t>
                    </m:r>
                    <m:r>
                      <a:rPr lang="fr-CH" sz="1550" b="0" i="1" u="none" strike="noStrike" baseline="-25000" smtClean="0">
                        <a:solidFill>
                          <a:srgbClr val="000000"/>
                        </a:solidFill>
                        <a:latin typeface="Cambria Math" panose="02040503050406030204" pitchFamily="18" charset="0"/>
                        <a:cs typeface="Arial" panose="020B0604020202020204" pitchFamily="34" charset="0"/>
                      </a:rPr>
                      <m:t>é</m:t>
                    </m:r>
                    <m:r>
                      <a:rPr lang="fr-CH" sz="1550" b="0" i="1" u="none" strike="noStrike" baseline="-25000" smtClean="0">
                        <a:solidFill>
                          <a:srgbClr val="000000"/>
                        </a:solidFill>
                        <a:latin typeface="Cambria Math" panose="02040503050406030204" pitchFamily="18" charset="0"/>
                        <a:cs typeface="Arial" panose="020B0604020202020204" pitchFamily="34" charset="0"/>
                      </a:rPr>
                      <m:t>𝑒</m:t>
                    </m:r>
                    <m:r>
                      <a:rPr lang="fr-CH" sz="1550" b="0" i="1" u="none" strike="noStrike" baseline="0" smtClean="0">
                        <a:solidFill>
                          <a:srgbClr val="000000"/>
                        </a:solidFill>
                        <a:latin typeface="Cambria Math" panose="02040503050406030204" pitchFamily="18" charset="0"/>
                        <a:cs typeface="Arial" panose="020B0604020202020204" pitchFamily="34" charset="0"/>
                      </a:rPr>
                      <m:t>=</m:t>
                    </m:r>
                    <m:r>
                      <a:rPr lang="fr-CH" sz="1550" b="0" i="1"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100</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1,2 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21</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19,5</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FR" sz="1550" dirty="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10</m:t>
                    </m:r>
                    <m:r>
                      <m:rPr>
                        <m:nor/>
                      </m:rPr>
                      <a:rPr lang="fr-CH" sz="155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m:rPr>
                        <m:nor/>
                      </m:rPr>
                      <a:rPr lang="fr-CH" sz="1550" b="0" i="0" baseline="30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3 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0,2 </m:t>
                    </m:r>
                    <m:r>
                      <m:rPr>
                        <m:nor/>
                      </m:rPr>
                      <a:rPr lang="fr-CH" sz="1550" b="0" i="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kg</m:t>
                    </m:r>
                  </m:oMath>
                </a14:m>
                <a:endParaRPr lang="fr-FR" sz="1550" dirty="0">
                  <a:latin typeface="Arial" panose="020B0604020202020204" pitchFamily="34" charset="0"/>
                  <a:cs typeface="Arial" panose="020B0604020202020204" pitchFamily="34" charset="0"/>
                </a:endParaRPr>
              </a:p>
              <a:p>
                <a:endParaRPr lang="fr-FR" sz="1550" dirty="0">
                  <a:latin typeface="Arial" panose="020B0604020202020204" pitchFamily="34" charset="0"/>
                  <a:cs typeface="Arial" panose="020B0604020202020204" pitchFamily="34" charset="0"/>
                </a:endParaRPr>
              </a:p>
              <a:p>
                <a:br>
                  <a:rPr lang="fr-FR" sz="1550" dirty="0">
                    <a:latin typeface="Arial" panose="020B0604020202020204" pitchFamily="34" charset="0"/>
                    <a:cs typeface="Arial" panose="020B0604020202020204" pitchFamily="34" charset="0"/>
                  </a:rPr>
                </a:br>
                <a:endParaRPr lang="fr-FR" sz="1550" dirty="0">
                  <a:latin typeface="Arial" panose="020B0604020202020204" pitchFamily="34" charset="0"/>
                  <a:cs typeface="Arial" panose="020B0604020202020204" pitchFamily="34" charset="0"/>
                </a:endParaRPr>
              </a:p>
            </p:txBody>
          </p:sp>
        </mc:Choice>
        <mc:Fallback xmlns="">
          <p:sp>
            <p:nvSpPr>
              <p:cNvPr id="4" name="ZoneTexte 3">
                <a:extLst>
                  <a:ext uri="{FF2B5EF4-FFF2-40B4-BE49-F238E27FC236}">
                    <a16:creationId xmlns:a16="http://schemas.microsoft.com/office/drawing/2014/main" id="{E11B2E62-C386-B823-2451-2EAD6FAAA9D6}"/>
                  </a:ext>
                </a:extLst>
              </p:cNvPr>
              <p:cNvSpPr txBox="1">
                <a:spLocks noRot="1" noChangeAspect="1" noMove="1" noResize="1" noEditPoints="1" noAdjustHandles="1" noChangeArrowheads="1" noChangeShapeType="1" noTextEdit="1"/>
              </p:cNvSpPr>
              <p:nvPr/>
            </p:nvSpPr>
            <p:spPr>
              <a:xfrm>
                <a:off x="272689" y="710056"/>
                <a:ext cx="5989652" cy="4639027"/>
              </a:xfrm>
              <a:prstGeom prst="rect">
                <a:avLst/>
              </a:prstGeom>
              <a:blipFill>
                <a:blip r:embed="rId4"/>
                <a:stretch>
                  <a:fillRect l="-509"/>
                </a:stretch>
              </a:blipFill>
            </p:spPr>
            <p:txBody>
              <a:bodyPr/>
              <a:lstStyle/>
              <a:p>
                <a:r>
                  <a:rPr lang="fr-CH">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p:nvPr/>
        </p:nvSpPr>
        <p:spPr>
          <a:xfrm>
            <a:off x="6236875" y="3048834"/>
            <a:ext cx="34063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chemeClr val="dk1"/>
                </a:solidFill>
                <a:latin typeface="Calibri"/>
                <a:ea typeface="Calibri"/>
                <a:cs typeface="Calibri"/>
                <a:sym typeface="Calibri"/>
              </a:rPr>
              <a:t>28</a:t>
            </a:r>
            <a:endParaRPr/>
          </a:p>
        </p:txBody>
      </p:sp>
      <p:sp>
        <p:nvSpPr>
          <p:cNvPr id="264" name="Google Shape;264;p18"/>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265" name="Google Shape;265;p18"/>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266" name="Google Shape;266;p18"/>
          <p:cNvSpPr txBox="1"/>
          <p:nvPr/>
        </p:nvSpPr>
        <p:spPr>
          <a:xfrm>
            <a:off x="272688" y="710056"/>
            <a:ext cx="5785657" cy="5078313"/>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rgbClr val="000000"/>
              </a:buClr>
              <a:buSzPts val="1600"/>
              <a:buFont typeface="Calibri"/>
              <a:buAutoNum type="arabicPeriod" startAt="3"/>
            </a:pPr>
            <a:r>
              <a:rPr lang="fr-CH" sz="1600" b="0" i="0" u="none" strike="noStrike" dirty="0">
                <a:solidFill>
                  <a:srgbClr val="000000"/>
                </a:solidFill>
                <a:latin typeface="Arial"/>
                <a:ea typeface="Arial"/>
                <a:cs typeface="Arial"/>
                <a:sym typeface="Arial"/>
              </a:rPr>
              <a:t>Pour un psychromètre, la baisse de température humide (en anglais </a:t>
            </a:r>
            <a:r>
              <a:rPr lang="fr-CH" sz="1600" b="0" i="0" u="none" strike="noStrike" dirty="0" err="1">
                <a:solidFill>
                  <a:srgbClr val="000000"/>
                </a:solidFill>
                <a:latin typeface="Arial"/>
                <a:ea typeface="Arial"/>
                <a:cs typeface="Arial"/>
                <a:sym typeface="Arial"/>
              </a:rPr>
              <a:t>Wet</a:t>
            </a:r>
            <a:r>
              <a:rPr lang="fr-CH" sz="1600" b="0" i="0" u="none" strike="noStrike" dirty="0">
                <a:solidFill>
                  <a:srgbClr val="000000"/>
                </a:solidFill>
                <a:latin typeface="Arial"/>
                <a:ea typeface="Arial"/>
                <a:cs typeface="Arial"/>
                <a:sym typeface="Arial"/>
              </a:rPr>
              <a:t> Bulb </a:t>
            </a:r>
            <a:r>
              <a:rPr lang="fr-CH" sz="1600" b="0" i="0" u="none" strike="noStrike" dirty="0" err="1">
                <a:solidFill>
                  <a:srgbClr val="000000"/>
                </a:solidFill>
                <a:latin typeface="Arial"/>
                <a:ea typeface="Arial"/>
                <a:cs typeface="Arial"/>
                <a:sym typeface="Arial"/>
              </a:rPr>
              <a:t>Temperature</a:t>
            </a:r>
            <a:r>
              <a:rPr lang="fr-CH" sz="1600" b="0" i="0" u="none" strike="noStrike" dirty="0">
                <a:solidFill>
                  <a:srgbClr val="000000"/>
                </a:solidFill>
                <a:latin typeface="Arial"/>
                <a:ea typeface="Arial"/>
                <a:cs typeface="Arial"/>
                <a:sym typeface="Arial"/>
              </a:rPr>
              <a:t> = WTB) est due à une évaporation où l'énergie totale du système (enthalpie) est conservée. </a:t>
            </a: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L'enthalpie est la somme des énergies sensibles et latentes, elle reste constante si de la chaleur sensible est transformée en chaleur latente et inversement. Pour trouver l'humidité relative à partir des températures humide (WTB) et sèche (Dry Bulb </a:t>
            </a:r>
            <a:r>
              <a:rPr lang="fr-CH" sz="1600" b="0" i="0" u="none" strike="noStrike" dirty="0" err="1">
                <a:solidFill>
                  <a:srgbClr val="000000"/>
                </a:solidFill>
                <a:latin typeface="Arial"/>
                <a:ea typeface="Arial"/>
                <a:cs typeface="Arial"/>
                <a:sym typeface="Arial"/>
              </a:rPr>
              <a:t>Temperature</a:t>
            </a:r>
            <a:r>
              <a:rPr lang="fr-CH" sz="1600" b="0" i="0" u="none" strike="noStrike" dirty="0">
                <a:solidFill>
                  <a:srgbClr val="000000"/>
                </a:solidFill>
                <a:latin typeface="Arial"/>
                <a:ea typeface="Arial"/>
                <a:cs typeface="Arial"/>
                <a:sym typeface="Arial"/>
              </a:rPr>
              <a:t> = DBT) on procède de la manière suivante:</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On part de la température humide "</a:t>
            </a:r>
            <a:r>
              <a:rPr lang="fr-CH" sz="1600" b="0" i="0" u="none" strike="noStrike" dirty="0">
                <a:solidFill>
                  <a:srgbClr val="0070C0"/>
                </a:solidFill>
                <a:latin typeface="Arial"/>
                <a:ea typeface="Arial"/>
                <a:cs typeface="Arial"/>
                <a:sym typeface="Arial"/>
              </a:rPr>
              <a:t>1</a:t>
            </a:r>
            <a:r>
              <a:rPr lang="fr-CH" sz="1600" b="0" i="0" u="none" strike="noStrike" dirty="0">
                <a:solidFill>
                  <a:srgbClr val="000000"/>
                </a:solidFill>
                <a:latin typeface="Arial"/>
                <a:ea typeface="Arial"/>
                <a:cs typeface="Arial"/>
                <a:sym typeface="Arial"/>
              </a:rPr>
              <a:t>" (respectivement "</a:t>
            </a:r>
            <a:r>
              <a:rPr lang="fr-CH" sz="1600" b="0" i="0" u="none" strike="noStrike" dirty="0">
                <a:solidFill>
                  <a:srgbClr val="7030A0"/>
                </a:solidFill>
                <a:latin typeface="Arial"/>
                <a:ea typeface="Arial"/>
                <a:cs typeface="Arial"/>
                <a:sym typeface="Arial"/>
              </a:rPr>
              <a:t>3</a:t>
            </a:r>
            <a:r>
              <a:rPr lang="fr-CH" sz="1600" b="0" i="0" u="none" strike="noStrike" dirty="0">
                <a:solidFill>
                  <a:srgbClr val="000000"/>
                </a:solidFill>
                <a:latin typeface="Arial"/>
                <a:ea typeface="Arial"/>
                <a:cs typeface="Arial"/>
                <a:sym typeface="Arial"/>
              </a:rPr>
              <a:t>") et on suit une direction parallèle aux droites d'enthalpie constante jusqu'à ce qu'on croise la ligne horizontale définissant la température sèche "</a:t>
            </a:r>
            <a:r>
              <a:rPr lang="fr-CH" sz="1600" b="0" i="0" u="none" strike="noStrike" dirty="0">
                <a:solidFill>
                  <a:srgbClr val="0070C0"/>
                </a:solidFill>
                <a:latin typeface="Arial"/>
                <a:ea typeface="Arial"/>
                <a:cs typeface="Arial"/>
                <a:sym typeface="Arial"/>
              </a:rPr>
              <a:t>2</a:t>
            </a:r>
            <a:r>
              <a:rPr lang="fr-CH" sz="1600" b="0" i="0" u="none" strike="noStrike" dirty="0">
                <a:solidFill>
                  <a:srgbClr val="000000"/>
                </a:solidFill>
                <a:latin typeface="Arial"/>
                <a:ea typeface="Arial"/>
                <a:cs typeface="Arial"/>
                <a:sym typeface="Arial"/>
              </a:rPr>
              <a:t>" (respectivement "</a:t>
            </a:r>
            <a:r>
              <a:rPr lang="fr-CH" sz="1600" b="0" i="0" u="none" strike="noStrike" dirty="0">
                <a:solidFill>
                  <a:srgbClr val="7030A0"/>
                </a:solidFill>
                <a:latin typeface="Arial"/>
                <a:ea typeface="Arial"/>
                <a:cs typeface="Arial"/>
                <a:sym typeface="Arial"/>
              </a:rPr>
              <a:t>4</a:t>
            </a:r>
            <a:r>
              <a:rPr lang="fr-CH" sz="1600" b="0" i="0" u="none" strike="noStrike" dirty="0">
                <a:solidFill>
                  <a:srgbClr val="000000"/>
                </a:solidFill>
                <a:latin typeface="Arial"/>
                <a:ea typeface="Arial"/>
                <a:cs typeface="Arial"/>
                <a:sym typeface="Arial"/>
              </a:rPr>
              <a:t>"). </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On lit alors facilement les humidités relatives des points d'intersection que l'on a trouvé. </a:t>
            </a:r>
            <a:endParaRPr sz="1600" dirty="0">
              <a:solidFill>
                <a:schemeClr val="dk1"/>
              </a:solidFill>
              <a:latin typeface="Arial"/>
              <a:ea typeface="Arial"/>
              <a:cs typeface="Arial"/>
              <a:sym typeface="Arial"/>
            </a:endParaRPr>
          </a:p>
        </p:txBody>
      </p:sp>
      <p:sp>
        <p:nvSpPr>
          <p:cNvPr id="267" name="Google Shape;267;p18"/>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pic>
        <p:nvPicPr>
          <p:cNvPr id="268" name="Google Shape;268;p18"/>
          <p:cNvPicPr preferRelativeResize="0"/>
          <p:nvPr/>
        </p:nvPicPr>
        <p:blipFill rotWithShape="1">
          <a:blip r:embed="rId3">
            <a:alphaModFix/>
          </a:blip>
          <a:srcRect/>
          <a:stretch/>
        </p:blipFill>
        <p:spPr>
          <a:xfrm rot="5400000">
            <a:off x="7093253" y="554950"/>
            <a:ext cx="4161175" cy="5857177"/>
          </a:xfrm>
          <a:prstGeom prst="rect">
            <a:avLst/>
          </a:prstGeom>
          <a:noFill/>
          <a:ln>
            <a:noFill/>
          </a:ln>
        </p:spPr>
      </p:pic>
      <p:cxnSp>
        <p:nvCxnSpPr>
          <p:cNvPr id="269" name="Google Shape;269;p18"/>
          <p:cNvCxnSpPr/>
          <p:nvPr/>
        </p:nvCxnSpPr>
        <p:spPr>
          <a:xfrm rot="10800000" flipH="1">
            <a:off x="6537925" y="2838450"/>
            <a:ext cx="1880235" cy="20955"/>
          </a:xfrm>
          <a:prstGeom prst="straightConnector1">
            <a:avLst/>
          </a:prstGeom>
          <a:noFill/>
          <a:ln w="28575" cap="flat" cmpd="sng">
            <a:solidFill>
              <a:srgbClr val="FF0000"/>
            </a:solidFill>
            <a:prstDash val="dash"/>
            <a:miter lim="800000"/>
            <a:headEnd type="none" w="sm" len="sm"/>
            <a:tailEnd type="none" w="sm" len="sm"/>
          </a:ln>
        </p:spPr>
      </p:cxnSp>
      <p:cxnSp>
        <p:nvCxnSpPr>
          <p:cNvPr id="270" name="Google Shape;270;p18"/>
          <p:cNvCxnSpPr/>
          <p:nvPr/>
        </p:nvCxnSpPr>
        <p:spPr>
          <a:xfrm>
            <a:off x="8418160" y="2838450"/>
            <a:ext cx="1013266" cy="619125"/>
          </a:xfrm>
          <a:prstGeom prst="straightConnector1">
            <a:avLst/>
          </a:prstGeom>
          <a:noFill/>
          <a:ln w="28575" cap="flat" cmpd="sng">
            <a:solidFill>
              <a:srgbClr val="FF0000"/>
            </a:solidFill>
            <a:prstDash val="dash"/>
            <a:miter lim="800000"/>
            <a:headEnd type="none" w="sm" len="sm"/>
            <a:tailEnd type="none" w="sm" len="sm"/>
          </a:ln>
        </p:spPr>
      </p:cxnSp>
      <p:cxnSp>
        <p:nvCxnSpPr>
          <p:cNvPr id="271" name="Google Shape;271;p18"/>
          <p:cNvCxnSpPr/>
          <p:nvPr/>
        </p:nvCxnSpPr>
        <p:spPr>
          <a:xfrm>
            <a:off x="6537925" y="3253740"/>
            <a:ext cx="520065" cy="0"/>
          </a:xfrm>
          <a:prstGeom prst="straightConnector1">
            <a:avLst/>
          </a:prstGeom>
          <a:noFill/>
          <a:ln w="28575" cap="flat" cmpd="sng">
            <a:solidFill>
              <a:srgbClr val="FF0000"/>
            </a:solidFill>
            <a:prstDash val="dash"/>
            <a:miter lim="800000"/>
            <a:headEnd type="none" w="sm" len="sm"/>
            <a:tailEnd type="none" w="sm" len="sm"/>
          </a:ln>
        </p:spPr>
      </p:cxnSp>
      <p:cxnSp>
        <p:nvCxnSpPr>
          <p:cNvPr id="272" name="Google Shape;272;p18"/>
          <p:cNvCxnSpPr/>
          <p:nvPr/>
        </p:nvCxnSpPr>
        <p:spPr>
          <a:xfrm rot="10800000">
            <a:off x="7057990" y="3253740"/>
            <a:ext cx="1150620" cy="685798"/>
          </a:xfrm>
          <a:prstGeom prst="straightConnector1">
            <a:avLst/>
          </a:prstGeom>
          <a:noFill/>
          <a:ln w="28575" cap="flat" cmpd="sng">
            <a:solidFill>
              <a:srgbClr val="FF0000"/>
            </a:solidFill>
            <a:prstDash val="dash"/>
            <a:miter lim="800000"/>
            <a:headEnd type="none" w="sm" len="sm"/>
            <a:tailEnd type="none" w="sm" len="sm"/>
          </a:ln>
        </p:spPr>
      </p:cxnSp>
      <p:sp>
        <p:nvSpPr>
          <p:cNvPr id="273" name="Google Shape;273;p18"/>
          <p:cNvSpPr/>
          <p:nvPr/>
        </p:nvSpPr>
        <p:spPr>
          <a:xfrm>
            <a:off x="6922853" y="3025478"/>
            <a:ext cx="853957" cy="1946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8"/>
          <p:cNvSpPr/>
          <p:nvPr/>
        </p:nvSpPr>
        <p:spPr>
          <a:xfrm rot="1870070">
            <a:off x="8198291" y="3918253"/>
            <a:ext cx="310325" cy="193417"/>
          </a:xfrm>
          <a:prstGeom prst="rect">
            <a:avLst/>
          </a:prstGeom>
          <a:solidFill>
            <a:schemeClr val="lt1"/>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18"/>
          <p:cNvSpPr txBox="1"/>
          <p:nvPr/>
        </p:nvSpPr>
        <p:spPr>
          <a:xfrm rot="1860741">
            <a:off x="8135547" y="3941025"/>
            <a:ext cx="6526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chemeClr val="dk1"/>
                </a:solidFill>
                <a:latin typeface="Arial"/>
                <a:ea typeface="Arial"/>
                <a:cs typeface="Arial"/>
                <a:sym typeface="Arial"/>
              </a:rPr>
              <a:t>8,5</a:t>
            </a:r>
            <a:endParaRPr/>
          </a:p>
        </p:txBody>
      </p:sp>
      <p:sp>
        <p:nvSpPr>
          <p:cNvPr id="276" name="Google Shape;276;p18"/>
          <p:cNvSpPr/>
          <p:nvPr/>
        </p:nvSpPr>
        <p:spPr>
          <a:xfrm>
            <a:off x="8387140" y="2807430"/>
            <a:ext cx="62039" cy="62039"/>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8"/>
          <p:cNvSpPr/>
          <p:nvPr/>
        </p:nvSpPr>
        <p:spPr>
          <a:xfrm>
            <a:off x="7027034" y="3220097"/>
            <a:ext cx="62039" cy="62039"/>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8"/>
          <p:cNvSpPr/>
          <p:nvPr/>
        </p:nvSpPr>
        <p:spPr>
          <a:xfrm>
            <a:off x="8277191" y="2610188"/>
            <a:ext cx="825500" cy="165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8"/>
          <p:cNvSpPr txBox="1"/>
          <p:nvPr/>
        </p:nvSpPr>
        <p:spPr>
          <a:xfrm>
            <a:off x="8214324" y="2551310"/>
            <a:ext cx="1222817"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300">
                <a:solidFill>
                  <a:srgbClr val="FF0000"/>
                </a:solidFill>
                <a:latin typeface="Arial"/>
                <a:ea typeface="Arial"/>
                <a:cs typeface="Arial"/>
                <a:sym typeface="Arial"/>
              </a:rPr>
              <a:t>HR = 38%</a:t>
            </a:r>
            <a:endParaRPr/>
          </a:p>
        </p:txBody>
      </p:sp>
      <p:sp>
        <p:nvSpPr>
          <p:cNvPr id="280" name="Google Shape;280;p18"/>
          <p:cNvSpPr txBox="1"/>
          <p:nvPr/>
        </p:nvSpPr>
        <p:spPr>
          <a:xfrm>
            <a:off x="6873810" y="2979777"/>
            <a:ext cx="1222817" cy="292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300">
                <a:solidFill>
                  <a:srgbClr val="FF0000"/>
                </a:solidFill>
                <a:latin typeface="Arial"/>
                <a:ea typeface="Arial"/>
                <a:cs typeface="Arial"/>
                <a:sym typeface="Arial"/>
              </a:rPr>
              <a:t>HR = 17%</a:t>
            </a:r>
            <a:endParaRPr/>
          </a:p>
        </p:txBody>
      </p:sp>
      <p:sp>
        <p:nvSpPr>
          <p:cNvPr id="281" name="Google Shape;281;p18"/>
          <p:cNvSpPr/>
          <p:nvPr/>
        </p:nvSpPr>
        <p:spPr>
          <a:xfrm>
            <a:off x="6286465" y="2748914"/>
            <a:ext cx="243284" cy="209231"/>
          </a:xfrm>
          <a:prstGeom prst="rect">
            <a:avLst/>
          </a:prstGeom>
          <a:solidFill>
            <a:schemeClr val="lt1"/>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8"/>
          <p:cNvSpPr/>
          <p:nvPr/>
        </p:nvSpPr>
        <p:spPr>
          <a:xfrm>
            <a:off x="6286465" y="3144596"/>
            <a:ext cx="243284" cy="209231"/>
          </a:xfrm>
          <a:prstGeom prst="rect">
            <a:avLst/>
          </a:prstGeom>
          <a:solidFill>
            <a:schemeClr val="lt1"/>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8"/>
          <p:cNvSpPr txBox="1"/>
          <p:nvPr/>
        </p:nvSpPr>
        <p:spPr>
          <a:xfrm>
            <a:off x="6234334" y="2712332"/>
            <a:ext cx="36616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chemeClr val="dk1"/>
                </a:solidFill>
                <a:latin typeface="Arial"/>
                <a:ea typeface="Arial"/>
                <a:cs typeface="Arial"/>
                <a:sym typeface="Arial"/>
              </a:rPr>
              <a:t>28</a:t>
            </a:r>
            <a:endParaRPr/>
          </a:p>
        </p:txBody>
      </p:sp>
      <p:sp>
        <p:nvSpPr>
          <p:cNvPr id="284" name="Google Shape;284;p18"/>
          <p:cNvSpPr txBox="1"/>
          <p:nvPr/>
        </p:nvSpPr>
        <p:spPr>
          <a:xfrm>
            <a:off x="6234334" y="3111354"/>
            <a:ext cx="35831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chemeClr val="dk1"/>
                </a:solidFill>
                <a:latin typeface="Arial"/>
                <a:ea typeface="Arial"/>
                <a:cs typeface="Arial"/>
                <a:sym typeface="Arial"/>
              </a:rPr>
              <a:t>20</a:t>
            </a:r>
            <a:endParaRPr/>
          </a:p>
        </p:txBody>
      </p:sp>
      <p:sp>
        <p:nvSpPr>
          <p:cNvPr id="285" name="Google Shape;285;p18"/>
          <p:cNvSpPr/>
          <p:nvPr/>
        </p:nvSpPr>
        <p:spPr>
          <a:xfrm rot="1930222">
            <a:off x="9402140" y="3429311"/>
            <a:ext cx="267939" cy="197650"/>
          </a:xfrm>
          <a:prstGeom prst="rect">
            <a:avLst/>
          </a:prstGeom>
          <a:solidFill>
            <a:schemeClr val="lt1"/>
          </a:solid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8"/>
          <p:cNvSpPr txBox="1"/>
          <p:nvPr/>
        </p:nvSpPr>
        <p:spPr>
          <a:xfrm rot="1860741">
            <a:off x="9328003" y="3458139"/>
            <a:ext cx="6526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chemeClr val="dk1"/>
                </a:solidFill>
                <a:latin typeface="Arial"/>
                <a:ea typeface="Arial"/>
                <a:cs typeface="Arial"/>
                <a:sym typeface="Arial"/>
              </a:rPr>
              <a:t>18</a:t>
            </a:r>
            <a:endParaRPr/>
          </a:p>
        </p:txBody>
      </p:sp>
      <p:sp>
        <p:nvSpPr>
          <p:cNvPr id="287" name="Google Shape;287;p18"/>
          <p:cNvSpPr txBox="1"/>
          <p:nvPr/>
        </p:nvSpPr>
        <p:spPr>
          <a:xfrm>
            <a:off x="6021656" y="3079934"/>
            <a:ext cx="3406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600" b="1">
                <a:solidFill>
                  <a:srgbClr val="0070C0"/>
                </a:solidFill>
                <a:latin typeface="Arial"/>
                <a:ea typeface="Arial"/>
                <a:cs typeface="Arial"/>
                <a:sym typeface="Arial"/>
              </a:rPr>
              <a:t>2</a:t>
            </a:r>
            <a:endParaRPr/>
          </a:p>
        </p:txBody>
      </p:sp>
      <p:sp>
        <p:nvSpPr>
          <p:cNvPr id="288" name="Google Shape;288;p18"/>
          <p:cNvSpPr txBox="1"/>
          <p:nvPr/>
        </p:nvSpPr>
        <p:spPr>
          <a:xfrm>
            <a:off x="6021072" y="2685526"/>
            <a:ext cx="3406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600" b="1">
                <a:solidFill>
                  <a:srgbClr val="7030A0"/>
                </a:solidFill>
                <a:latin typeface="Arial"/>
                <a:ea typeface="Arial"/>
                <a:cs typeface="Arial"/>
                <a:sym typeface="Arial"/>
              </a:rPr>
              <a:t>4</a:t>
            </a:r>
            <a:endParaRPr/>
          </a:p>
        </p:txBody>
      </p:sp>
      <p:sp>
        <p:nvSpPr>
          <p:cNvPr id="289" name="Google Shape;289;p18"/>
          <p:cNvSpPr txBox="1"/>
          <p:nvPr/>
        </p:nvSpPr>
        <p:spPr>
          <a:xfrm>
            <a:off x="8031377" y="4045016"/>
            <a:ext cx="3406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600" b="1">
                <a:solidFill>
                  <a:srgbClr val="0070C0"/>
                </a:solidFill>
                <a:latin typeface="Arial"/>
                <a:ea typeface="Arial"/>
                <a:cs typeface="Arial"/>
                <a:sym typeface="Arial"/>
              </a:rPr>
              <a:t>1</a:t>
            </a:r>
            <a:endParaRPr/>
          </a:p>
        </p:txBody>
      </p:sp>
      <p:sp>
        <p:nvSpPr>
          <p:cNvPr id="290" name="Google Shape;290;p18"/>
          <p:cNvSpPr txBox="1"/>
          <p:nvPr/>
        </p:nvSpPr>
        <p:spPr>
          <a:xfrm>
            <a:off x="9317258" y="3623424"/>
            <a:ext cx="34063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600" b="1">
                <a:solidFill>
                  <a:srgbClr val="7030A0"/>
                </a:solidFill>
                <a:latin typeface="Arial"/>
                <a:ea typeface="Arial"/>
                <a:cs typeface="Arial"/>
                <a:sym typeface="Arial"/>
              </a:rPr>
              <a:t>3</a:t>
            </a:r>
            <a:endParaRPr/>
          </a:p>
        </p:txBody>
      </p:sp>
      <p:sp>
        <p:nvSpPr>
          <p:cNvPr id="2" name="Google Shape;85;p1">
            <a:extLst>
              <a:ext uri="{FF2B5EF4-FFF2-40B4-BE49-F238E27FC236}">
                <a16:creationId xmlns:a16="http://schemas.microsoft.com/office/drawing/2014/main" id="{B78150D4-2453-F0B9-C1A4-0FF427C080B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b="0" i="0" u="none" strike="noStrike" cap="none">
                <a:solidFill>
                  <a:srgbClr val="7F7F7F"/>
                </a:solidFill>
                <a:latin typeface="Arimo"/>
                <a:ea typeface="Arimo"/>
                <a:cs typeface="Arimo"/>
                <a:sym typeface="Arimo"/>
              </a:rPr>
              <a:t>Série 05</a:t>
            </a:r>
            <a:endParaRPr sz="1400" b="0" i="0" u="none" strike="noStrike" cap="none">
              <a:solidFill>
                <a:srgbClr val="7F7F7F"/>
              </a:solidFill>
              <a:latin typeface="Arimo"/>
              <a:ea typeface="Arimo"/>
              <a:cs typeface="Arimo"/>
              <a:sym typeface="Arimo"/>
            </a:endParaRPr>
          </a:p>
        </p:txBody>
      </p:sp>
      <p:sp>
        <p:nvSpPr>
          <p:cNvPr id="91" name="Google Shape;91;p2"/>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b="0" i="0" u="none" strike="noStrike" cap="none">
                <a:solidFill>
                  <a:srgbClr val="7F7F7F"/>
                </a:solidFill>
                <a:latin typeface="Arimo"/>
                <a:ea typeface="Arimo"/>
                <a:cs typeface="Arimo"/>
                <a:sym typeface="Arimo"/>
              </a:rPr>
              <a:t>Physique du bâtiment </a:t>
            </a:r>
            <a:r>
              <a:rPr lang="fr-CH" sz="1400" b="0" i="0" u="none" strike="noStrike" cap="none">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92" name="Google Shape;92;p2"/>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2"/>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pic>
        <p:nvPicPr>
          <p:cNvPr id="94" name="Google Shape;94;p2"/>
          <p:cNvPicPr preferRelativeResize="0"/>
          <p:nvPr/>
        </p:nvPicPr>
        <p:blipFill rotWithShape="1">
          <a:blip r:embed="rId3">
            <a:alphaModFix/>
          </a:blip>
          <a:srcRect l="2678"/>
          <a:stretch/>
        </p:blipFill>
        <p:spPr>
          <a:xfrm>
            <a:off x="2187386" y="636320"/>
            <a:ext cx="7817227" cy="5527809"/>
          </a:xfrm>
          <a:prstGeom prst="rect">
            <a:avLst/>
          </a:prstGeom>
          <a:noFill/>
          <a:ln>
            <a:noFill/>
          </a:ln>
        </p:spPr>
      </p:pic>
      <p:sp>
        <p:nvSpPr>
          <p:cNvPr id="95" name="Google Shape;95;p2"/>
          <p:cNvSpPr/>
          <p:nvPr/>
        </p:nvSpPr>
        <p:spPr>
          <a:xfrm>
            <a:off x="9027459" y="573741"/>
            <a:ext cx="1075765"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
          <p:cNvSpPr txBox="1"/>
          <p:nvPr/>
        </p:nvSpPr>
        <p:spPr>
          <a:xfrm>
            <a:off x="174074" y="710056"/>
            <a:ext cx="6020536"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800" dirty="0">
                <a:solidFill>
                  <a:schemeClr val="dk1"/>
                </a:solidFill>
                <a:latin typeface="Arial"/>
                <a:ea typeface="Arial"/>
                <a:cs typeface="Arial"/>
                <a:sym typeface="Arial"/>
              </a:rPr>
              <a:t>Diagramme </a:t>
            </a:r>
            <a:br>
              <a:rPr lang="fr-CH" sz="1800" dirty="0">
                <a:solidFill>
                  <a:schemeClr val="dk1"/>
                </a:solidFill>
                <a:latin typeface="Arial"/>
                <a:ea typeface="Arial"/>
                <a:cs typeface="Arial"/>
                <a:sym typeface="Arial"/>
              </a:rPr>
            </a:br>
            <a:r>
              <a:rPr lang="fr-CH" sz="1800" dirty="0">
                <a:solidFill>
                  <a:schemeClr val="dk1"/>
                </a:solidFill>
                <a:latin typeface="Arial"/>
                <a:ea typeface="Arial"/>
                <a:cs typeface="Arial"/>
                <a:sym typeface="Arial"/>
              </a:rPr>
              <a:t>psychométrique:</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fr-CH" sz="1600" dirty="0">
                <a:solidFill>
                  <a:srgbClr val="000000"/>
                </a:solidFill>
                <a:latin typeface="Arial"/>
                <a:ea typeface="Arial"/>
                <a:cs typeface="Arial"/>
                <a:sym typeface="Arial"/>
              </a:rPr>
              <a:t>Mode d’emploi</a:t>
            </a:r>
            <a:endParaRPr sz="1600" dirty="0">
              <a:solidFill>
                <a:schemeClr val="dk1"/>
              </a:solidFill>
              <a:latin typeface="Arial"/>
              <a:ea typeface="Arial"/>
              <a:cs typeface="Arial"/>
              <a:sym typeface="Arial"/>
            </a:endParaRPr>
          </a:p>
        </p:txBody>
      </p:sp>
      <p:sp>
        <p:nvSpPr>
          <p:cNvPr id="2" name="Google Shape;85;p1">
            <a:extLst>
              <a:ext uri="{FF2B5EF4-FFF2-40B4-BE49-F238E27FC236}">
                <a16:creationId xmlns:a16="http://schemas.microsoft.com/office/drawing/2014/main" id="{FE793A17-20B9-3BDA-1AC5-9F6E1A74123E}"/>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102" name="Google Shape;102;p3"/>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103" name="Google Shape;103;p3"/>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3"/>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5" name="Google Shape;105;p3"/>
          <p:cNvSpPr/>
          <p:nvPr/>
        </p:nvSpPr>
        <p:spPr>
          <a:xfrm>
            <a:off x="9027459" y="573741"/>
            <a:ext cx="1075765"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p3"/>
          <p:cNvPicPr preferRelativeResize="0"/>
          <p:nvPr/>
        </p:nvPicPr>
        <p:blipFill rotWithShape="1">
          <a:blip r:embed="rId3">
            <a:alphaModFix/>
          </a:blip>
          <a:srcRect/>
          <a:stretch/>
        </p:blipFill>
        <p:spPr>
          <a:xfrm>
            <a:off x="2393773" y="1044836"/>
            <a:ext cx="7618460" cy="5135810"/>
          </a:xfrm>
          <a:prstGeom prst="rect">
            <a:avLst/>
          </a:prstGeom>
          <a:noFill/>
          <a:ln>
            <a:noFill/>
          </a:ln>
        </p:spPr>
      </p:pic>
      <p:sp>
        <p:nvSpPr>
          <p:cNvPr id="2" name="Google Shape;85;p1">
            <a:extLst>
              <a:ext uri="{FF2B5EF4-FFF2-40B4-BE49-F238E27FC236}">
                <a16:creationId xmlns:a16="http://schemas.microsoft.com/office/drawing/2014/main" id="{60F4A02A-49FD-5918-8195-69332966926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a:stretch/>
        </p:blipFill>
        <p:spPr>
          <a:xfrm>
            <a:off x="2339984" y="406267"/>
            <a:ext cx="7672250" cy="5728613"/>
          </a:xfrm>
          <a:prstGeom prst="rect">
            <a:avLst/>
          </a:prstGeom>
          <a:noFill/>
          <a:ln>
            <a:noFill/>
          </a:ln>
        </p:spPr>
      </p:pic>
      <p:sp>
        <p:nvSpPr>
          <p:cNvPr id="112" name="Google Shape;112;p4"/>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113" name="Google Shape;113;p4"/>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114" name="Google Shape;114;p4"/>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6" name="Google Shape;116;p4"/>
          <p:cNvSpPr/>
          <p:nvPr/>
        </p:nvSpPr>
        <p:spPr>
          <a:xfrm>
            <a:off x="9008382" y="322730"/>
            <a:ext cx="1075765" cy="6884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4"/>
          <p:cNvSpPr/>
          <p:nvPr/>
        </p:nvSpPr>
        <p:spPr>
          <a:xfrm>
            <a:off x="2268071" y="406267"/>
            <a:ext cx="3827929" cy="2391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BE0CB9B2-747E-779B-E401-B42F593E163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123" name="Google Shape;123;p5"/>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124" name="Google Shape;124;p5"/>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5"/>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26" name="Google Shape;126;p5"/>
          <p:cNvSpPr/>
          <p:nvPr/>
        </p:nvSpPr>
        <p:spPr>
          <a:xfrm>
            <a:off x="9027459" y="573741"/>
            <a:ext cx="1075765"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2343214" y="954743"/>
            <a:ext cx="7652434" cy="5505936"/>
          </a:xfrm>
          <a:prstGeom prst="rect">
            <a:avLst/>
          </a:prstGeom>
          <a:noFill/>
          <a:ln>
            <a:noFill/>
          </a:ln>
        </p:spPr>
      </p:pic>
      <p:sp>
        <p:nvSpPr>
          <p:cNvPr id="128" name="Google Shape;128;p5"/>
          <p:cNvSpPr/>
          <p:nvPr/>
        </p:nvSpPr>
        <p:spPr>
          <a:xfrm>
            <a:off x="8928847" y="842682"/>
            <a:ext cx="1174377" cy="3077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D21F13B3-882C-2D44-9E14-50A4594275DC}"/>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6"/>
          <p:cNvPicPr preferRelativeResize="0"/>
          <p:nvPr/>
        </p:nvPicPr>
        <p:blipFill rotWithShape="1">
          <a:blip r:embed="rId3">
            <a:alphaModFix/>
          </a:blip>
          <a:srcRect/>
          <a:stretch/>
        </p:blipFill>
        <p:spPr>
          <a:xfrm>
            <a:off x="2330825" y="709683"/>
            <a:ext cx="7631990" cy="5505936"/>
          </a:xfrm>
          <a:prstGeom prst="rect">
            <a:avLst/>
          </a:prstGeom>
          <a:noFill/>
          <a:ln>
            <a:noFill/>
          </a:ln>
        </p:spPr>
      </p:pic>
      <p:sp>
        <p:nvSpPr>
          <p:cNvPr id="134" name="Google Shape;134;p6"/>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135" name="Google Shape;135;p6"/>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136" name="Google Shape;136;p6"/>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6"/>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38" name="Google Shape;138;p6"/>
          <p:cNvSpPr/>
          <p:nvPr/>
        </p:nvSpPr>
        <p:spPr>
          <a:xfrm>
            <a:off x="9027459" y="573741"/>
            <a:ext cx="1075765" cy="591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1A6D6F91-51BC-1483-5DDB-BA35B0DAF56B}"/>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a:stretch/>
        </p:blipFill>
        <p:spPr>
          <a:xfrm>
            <a:off x="2324888" y="454726"/>
            <a:ext cx="7688687" cy="5763113"/>
          </a:xfrm>
          <a:prstGeom prst="rect">
            <a:avLst/>
          </a:prstGeom>
          <a:noFill/>
          <a:ln>
            <a:noFill/>
          </a:ln>
        </p:spPr>
      </p:pic>
      <p:sp>
        <p:nvSpPr>
          <p:cNvPr id="144" name="Google Shape;144;p7"/>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05</a:t>
            </a:r>
            <a:endParaRPr sz="1400">
              <a:solidFill>
                <a:srgbClr val="7F7F7F"/>
              </a:solidFill>
              <a:latin typeface="Arimo"/>
              <a:ea typeface="Arimo"/>
              <a:cs typeface="Arimo"/>
              <a:sym typeface="Arimo"/>
            </a:endParaRPr>
          </a:p>
        </p:txBody>
      </p:sp>
      <p:sp>
        <p:nvSpPr>
          <p:cNvPr id="145" name="Google Shape;145;p7"/>
          <p:cNvSpPr txBox="1"/>
          <p:nvPr/>
        </p:nvSpPr>
        <p:spPr>
          <a:xfrm>
            <a:off x="185650" y="186836"/>
            <a:ext cx="52367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sz="1400">
              <a:solidFill>
                <a:srgbClr val="7F7F7F"/>
              </a:solidFill>
              <a:latin typeface="Arimo"/>
              <a:ea typeface="Arimo"/>
              <a:cs typeface="Arimo"/>
              <a:sym typeface="Arimo"/>
            </a:endParaRPr>
          </a:p>
        </p:txBody>
      </p:sp>
      <p:sp>
        <p:nvSpPr>
          <p:cNvPr id="146" name="Google Shape;146;p7"/>
          <p:cNvSpPr/>
          <p:nvPr/>
        </p:nvSpPr>
        <p:spPr>
          <a:xfrm>
            <a:off x="308548" y="3442447"/>
            <a:ext cx="234877" cy="3603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7"/>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48" name="Google Shape;148;p7"/>
          <p:cNvSpPr/>
          <p:nvPr/>
        </p:nvSpPr>
        <p:spPr>
          <a:xfrm>
            <a:off x="8955741" y="367553"/>
            <a:ext cx="1147483" cy="6633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7"/>
          <p:cNvSpPr/>
          <p:nvPr/>
        </p:nvSpPr>
        <p:spPr>
          <a:xfrm>
            <a:off x="2223247" y="367553"/>
            <a:ext cx="3872753" cy="3077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A5E52270-015E-E60D-61A6-1038DC3378E6}"/>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7F73785-2706-44E2-B424-DCEE0B5BF978}"/>
              </a:ext>
            </a:extLst>
          </p:cNvPr>
          <p:cNvSpPr txBox="1"/>
          <p:nvPr/>
        </p:nvSpPr>
        <p:spPr>
          <a:xfrm>
            <a:off x="6719761" y="170210"/>
            <a:ext cx="5236711" cy="307777"/>
          </a:xfrm>
          <a:prstGeom prst="rect">
            <a:avLst/>
          </a:prstGeom>
          <a:noFill/>
        </p:spPr>
        <p:txBody>
          <a:bodyPr wrap="square" rtlCol="0">
            <a:spAutoFit/>
          </a:bodyPr>
          <a:lstStyle/>
          <a:p>
            <a:pPr algn="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Série 05</a:t>
            </a: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ZoneTexte 9">
            <a:extLst>
              <a:ext uri="{FF2B5EF4-FFF2-40B4-BE49-F238E27FC236}">
                <a16:creationId xmlns:a16="http://schemas.microsoft.com/office/drawing/2014/main" id="{1B250C99-5090-46B2-909A-D9A7CF4A2233}"/>
              </a:ext>
            </a:extLst>
          </p:cNvPr>
          <p:cNvSpPr txBox="1"/>
          <p:nvPr/>
        </p:nvSpPr>
        <p:spPr>
          <a:xfrm>
            <a:off x="185650" y="186836"/>
            <a:ext cx="5236711" cy="307777"/>
          </a:xfrm>
          <a:prstGeom prst="rect">
            <a:avLst/>
          </a:prstGeom>
          <a:noFill/>
        </p:spPr>
        <p:txBody>
          <a:bodyPr wrap="square" rtlCol="0">
            <a:spAutoFit/>
          </a:bodyPr>
          <a:lstStyle/>
          <a:p>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Physique du bâtiment </a:t>
            </a:r>
            <a:r>
              <a:rPr lang="fr-CH" sz="1400" i="0" dirty="0">
                <a:solidFill>
                  <a:srgbClr val="C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I</a:t>
            </a: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0A945F3-03FC-A104-54C7-3221C180F2E3}"/>
                  </a:ext>
                </a:extLst>
              </p:cNvPr>
              <p:cNvSpPr txBox="1"/>
              <p:nvPr/>
            </p:nvSpPr>
            <p:spPr>
              <a:xfrm>
                <a:off x="272688" y="710056"/>
                <a:ext cx="6020536" cy="2931380"/>
              </a:xfrm>
              <a:prstGeom prst="rect">
                <a:avLst/>
              </a:prstGeom>
              <a:noFill/>
            </p:spPr>
            <p:txBody>
              <a:bodyPr wrap="square" rtlCol="0">
                <a:spAutoFit/>
              </a:bodyPr>
              <a:lstStyle/>
              <a:p>
                <a:pPr marL="342900" indent="-342900">
                  <a:buAutoNum type="alphaUcPeriod"/>
                </a:pPr>
                <a:r>
                  <a:rPr lang="fr-CH" sz="1800" dirty="0">
                    <a:latin typeface="Arial" panose="020B0604020202020204" pitchFamily="34" charset="0"/>
                    <a:cs typeface="Arial" panose="020B0604020202020204" pitchFamily="34" charset="0"/>
                  </a:rPr>
                  <a:t>Questions</a:t>
                </a:r>
              </a:p>
              <a:p>
                <a:pPr marL="342900" indent="-342900">
                  <a:buAutoNum type="alphaUcPeriod"/>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b="0" i="0" u="none" strike="noStrike" baseline="0" dirty="0">
                    <a:solidFill>
                      <a:srgbClr val="000000"/>
                    </a:solidFill>
                    <a:latin typeface="Arial" panose="020B0604020202020204" pitchFamily="34" charset="0"/>
                    <a:cs typeface="Arial" panose="020B0604020202020204" pitchFamily="34" charset="0"/>
                  </a:rPr>
                  <a:t>Les deux définitions suivantes sont équivalentes : </a:t>
                </a:r>
                <a:br>
                  <a:rPr lang="fr-FR" sz="1600" b="0" i="0" u="none" strike="noStrike" baseline="0" dirty="0">
                    <a:solidFill>
                      <a:srgbClr val="000000"/>
                    </a:solidFill>
                    <a:latin typeface="Arial" panose="020B0604020202020204" pitchFamily="34" charset="0"/>
                    <a:cs typeface="Arial" panose="020B0604020202020204" pitchFamily="34" charset="0"/>
                  </a:rPr>
                </a:br>
                <a:br>
                  <a:rPr lang="fr-FR" sz="1400" b="0" i="0" u="none" strike="noStrike" baseline="0" dirty="0">
                    <a:solidFill>
                      <a:srgbClr val="000000"/>
                    </a:solidFill>
                    <a:latin typeface="Arial" panose="020B0604020202020204" pitchFamily="34" charset="0"/>
                    <a:cs typeface="Arial" panose="020B0604020202020204" pitchFamily="34" charset="0"/>
                  </a:rPr>
                </a:br>
                <a:br>
                  <a:rPr lang="fr-FR" sz="1600" b="0" i="0" u="none" strike="noStrike" baseline="0" dirty="0">
                    <a:solidFill>
                      <a:srgbClr val="000000"/>
                    </a:solidFill>
                    <a:latin typeface="Arial" panose="020B0604020202020204" pitchFamily="34" charset="0"/>
                    <a:cs typeface="Arial" panose="020B0604020202020204" pitchFamily="34" charset="0"/>
                  </a:rPr>
                </a:br>
                <a:r>
                  <a:rPr lang="fr-FR"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HR = </a:t>
                </a:r>
                <a14:m>
                  <m:oMath xmlns:m="http://schemas.openxmlformats.org/officeDocument/2006/math">
                    <m:f>
                      <m:fPr>
                        <m:ctrlPr>
                          <a:rPr lang="fr-FR" sz="160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𝑃𝑟𝑒𝑠𝑠𝑖𝑜𝑛</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𝑝𝑎𝑟𝑡𝑖𝑒𝑙𝑙𝑒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𝑑𝑒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𝑣𝑎𝑝𝑒𝑢𝑟</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sSup>
                          <m:sSupPr>
                            <m:ctrlPr>
                              <a:rPr lang="fr-CH" sz="160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𝑑</m:t>
                            </m:r>
                          </m:e>
                          <m: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𝑒𝑎𝑢</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𝑝𝑣𝑎𝑝</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𝑃𝑟𝑒𝑠𝑠𝑖𝑜𝑛</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𝑑𝑒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𝑣𝑎𝑝𝑒𝑢𝑟</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𝑠𝑎𝑡𝑢𝑟𝑎𝑛𝑡𝑒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à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𝑙𝑎</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𝑡𝑒𝑚𝑝</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𝑟𝑎𝑡𝑢𝑟𝑒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𝑐𝑜𝑛𝑠𝑖𝑑</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𝑟</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𝑝𝑠𝑎𝑡</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den>
                    </m:f>
                  </m:oMath>
                </a14:m>
                <a:br>
                  <a:rPr lang="fr-FR"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br>
                <a:br>
                  <a:rPr lang="fr-FR"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br>
                <a:r>
                  <a:rPr lang="fr-FR"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HR = </a:t>
                </a:r>
                <a14:m>
                  <m:oMath xmlns:m="http://schemas.openxmlformats.org/officeDocument/2006/math">
                    <m:f>
                      <m:fPr>
                        <m:ctrlPr>
                          <a:rPr lang="fr-FR" sz="160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𝐻𝑢𝑚𝑖𝑑𝑖𝑡</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𝑎𝑏𝑠𝑜𝑙𝑢𝑒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𝐻𝐴</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𝐻𝑢𝑚𝑖𝑑𝑖𝑡</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𝑎𝑏𝑠𝑜𝑙𝑢𝑒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à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𝑠𝑎𝑡𝑢𝑟𝑎𝑡𝑖𝑜𝑛</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à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𝑙𝑎</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𝑡𝑒𝑚𝑝</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𝑟𝑎𝑡𝑢𝑟𝑒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𝑐𝑜𝑛𝑠𝑖𝑑</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𝑟</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é</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𝑒</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𝐻𝐴𝑠𝑎𝑡</m:t>
                        </m:r>
                        <m:r>
                          <a:rPr lang="fr-CH" sz="1600" b="0" i="1" u="none" strike="noStrike"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den>
                    </m:f>
                  </m:oMath>
                </a14:m>
                <a:br>
                  <a:rPr lang="fr-FR" sz="1600" b="1" i="0" u="none" strike="noStrike" baseline="0" dirty="0">
                    <a:solidFill>
                      <a:srgbClr val="000000"/>
                    </a:solidFill>
                    <a:latin typeface="Arial" panose="020B0604020202020204" pitchFamily="34" charset="0"/>
                    <a:cs typeface="Arial" panose="020B0604020202020204" pitchFamily="34" charset="0"/>
                  </a:rPr>
                </a:br>
                <a:br>
                  <a:rPr lang="fr-FR" sz="1600" b="1" i="0" u="none" strike="noStrike" baseline="0" dirty="0">
                    <a:solidFill>
                      <a:srgbClr val="000000"/>
                    </a:solidFill>
                    <a:latin typeface="Arial" panose="020B0604020202020204" pitchFamily="34" charset="0"/>
                    <a:cs typeface="Arial" panose="020B0604020202020204" pitchFamily="34" charset="0"/>
                  </a:rPr>
                </a:br>
                <a:endParaRPr lang="fr-FR" sz="1600" dirty="0">
                  <a:latin typeface="Arial" panose="020B0604020202020204" pitchFamily="34" charset="0"/>
                  <a:cs typeface="Arial" panose="020B0604020202020204" pitchFamily="34" charset="0"/>
                </a:endParaRPr>
              </a:p>
            </p:txBody>
          </p:sp>
        </mc:Choice>
        <mc:Fallback xmlns="">
          <p:sp>
            <p:nvSpPr>
              <p:cNvPr id="3" name="ZoneTexte 2">
                <a:extLst>
                  <a:ext uri="{FF2B5EF4-FFF2-40B4-BE49-F238E27FC236}">
                    <a16:creationId xmlns:a16="http://schemas.microsoft.com/office/drawing/2014/main" id="{F0A945F3-03FC-A104-54C7-3221C180F2E3}"/>
                  </a:ext>
                </a:extLst>
              </p:cNvPr>
              <p:cNvSpPr txBox="1">
                <a:spLocks noRot="1" noChangeAspect="1" noMove="1" noResize="1" noEditPoints="1" noAdjustHandles="1" noChangeArrowheads="1" noChangeShapeType="1" noTextEdit="1"/>
              </p:cNvSpPr>
              <p:nvPr/>
            </p:nvSpPr>
            <p:spPr>
              <a:xfrm>
                <a:off x="272688" y="710056"/>
                <a:ext cx="6020536" cy="2931380"/>
              </a:xfrm>
              <a:prstGeom prst="rect">
                <a:avLst/>
              </a:prstGeom>
              <a:blipFill>
                <a:blip r:embed="rId2"/>
                <a:stretch>
                  <a:fillRect l="-709" t="-1040"/>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2AC83CC0-F51E-17B3-44B8-2583DDE571D2}"/>
                  </a:ext>
                </a:extLst>
              </p:cNvPr>
              <p:cNvSpPr txBox="1"/>
              <p:nvPr/>
            </p:nvSpPr>
            <p:spPr>
              <a:xfrm>
                <a:off x="272688" y="3211209"/>
                <a:ext cx="5785659" cy="3020699"/>
              </a:xfrm>
              <a:prstGeom prst="rect">
                <a:avLst/>
              </a:prstGeom>
              <a:noFill/>
            </p:spPr>
            <p:txBody>
              <a:bodyPr wrap="square" rtlCol="0">
                <a:spAutoFit/>
              </a:bodyPr>
              <a:lstStyle/>
              <a:p>
                <a:pPr marL="342900" indent="-342900">
                  <a:buAutoNum type="alphaUcPeriod"/>
                </a:pPr>
                <a:endParaRPr lang="fr-CH" dirty="0">
                  <a:latin typeface="Arial" panose="020B0604020202020204" pitchFamily="34" charset="0"/>
                  <a:cs typeface="Arial" panose="020B0604020202020204" pitchFamily="34" charset="0"/>
                </a:endParaRPr>
              </a:p>
              <a:p>
                <a:pPr marL="342900" indent="-342900">
                  <a:buFont typeface="+mj-lt"/>
                  <a:buAutoNum type="arabicPeriod"/>
                </a:pPr>
                <a:r>
                  <a:rPr lang="fr-FR" sz="1600" b="0" i="0" u="none" strike="noStrike" baseline="0" dirty="0">
                    <a:solidFill>
                      <a:srgbClr val="000000"/>
                    </a:solidFill>
                    <a:latin typeface="Arial" panose="020B0604020202020204" pitchFamily="34" charset="0"/>
                    <a:cs typeface="Arial" panose="020B0604020202020204" pitchFamily="34" charset="0"/>
                  </a:rPr>
                  <a:t>On le démontre en utilisant</a:t>
                </a:r>
                <a:r>
                  <a:rPr lang="fr-FR" sz="1600" b="0" i="0" u="none" strike="noStrike" dirty="0">
                    <a:solidFill>
                      <a:srgbClr val="000000"/>
                    </a:solidFill>
                    <a:latin typeface="Arial" panose="020B0604020202020204" pitchFamily="34" charset="0"/>
                    <a:cs typeface="Arial" panose="020B0604020202020204" pitchFamily="34" charset="0"/>
                  </a:rPr>
                  <a:t> la loi des gaz parfaits</a:t>
                </a:r>
                <a:r>
                  <a:rPr lang="fr-FR" sz="1600" dirty="0">
                    <a:solidFill>
                      <a:srgbClr val="000000"/>
                    </a:solidFill>
                    <a:latin typeface="Arial" panose="020B0604020202020204" pitchFamily="34" charset="0"/>
                    <a:cs typeface="Arial" panose="020B0604020202020204" pitchFamily="34" charset="0"/>
                  </a:rPr>
                  <a:t>, comme suit:</a:t>
                </a: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br>
                  <a:rPr lang="fr-FR" sz="1600" dirty="0">
                    <a:solidFill>
                      <a:srgbClr val="000000"/>
                    </a:solidFill>
                    <a:latin typeface="Arial" panose="020B0604020202020204" pitchFamily="34" charset="0"/>
                    <a:cs typeface="Arial" panose="020B0604020202020204" pitchFamily="34" charset="0"/>
                  </a:rPr>
                </a:br>
                <a:r>
                  <a:rPr lang="fr-FR" sz="1600" dirty="0">
                    <a:solidFill>
                      <a:srgbClr val="000000"/>
                    </a:solidFill>
                    <a:latin typeface="Arial" panose="020B0604020202020204" pitchFamily="34" charset="0"/>
                    <a:cs typeface="Arial" panose="020B0604020202020204" pitchFamily="34" charset="0"/>
                  </a:rPr>
                  <a:t>Donc : 	         </a:t>
                </a:r>
                <a14:m>
                  <m:oMath xmlns:m="http://schemas.openxmlformats.org/officeDocument/2006/math">
                    <m:f>
                      <m:fPr>
                        <m:ctrlPr>
                          <a:rPr lang="fr-FR" sz="16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m:rPr>
                            <m:nor/>
                          </m:rPr>
                          <a:rPr lang="fr-FR" sz="16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p</m:t>
                        </m:r>
                        <m:r>
                          <m:rPr>
                            <m:nor/>
                          </m:rPr>
                          <a:rPr lang="fr-FR" sz="1600" i="1" baseline="-25000" dirty="0">
                            <a:solidFill>
                              <a:schemeClr val="tx1"/>
                            </a:solidFill>
                            <a:latin typeface="Cambria Math" panose="02040503050406030204" pitchFamily="18" charset="0"/>
                            <a:ea typeface="Cambria Math" panose="02040503050406030204" pitchFamily="18" charset="0"/>
                            <a:cs typeface="Arial" panose="020B0604020202020204" pitchFamily="34" charset="0"/>
                          </a:rPr>
                          <m:t>vap</m:t>
                        </m:r>
                      </m:num>
                      <m:den>
                        <m:r>
                          <m:rPr>
                            <m:nor/>
                          </m:rPr>
                          <a:rPr lang="fr-FR" sz="1600" i="1" dirty="0">
                            <a:solidFill>
                              <a:schemeClr val="tx1"/>
                            </a:solidFill>
                            <a:latin typeface="Cambria Math" panose="02040503050406030204" pitchFamily="18" charset="0"/>
                            <a:ea typeface="Cambria Math" panose="02040503050406030204" pitchFamily="18" charset="0"/>
                            <a:cs typeface="Arial" panose="020B0604020202020204" pitchFamily="34" charset="0"/>
                          </a:rPr>
                          <m:t>p</m:t>
                        </m:r>
                        <m:r>
                          <m:rPr>
                            <m:nor/>
                          </m:rPr>
                          <a:rPr lang="fr-FR" sz="1600" i="1" baseline="-25000" dirty="0">
                            <a:solidFill>
                              <a:schemeClr val="tx1"/>
                            </a:solidFill>
                            <a:latin typeface="Cambria Math" panose="02040503050406030204" pitchFamily="18" charset="0"/>
                            <a:ea typeface="Cambria Math" panose="02040503050406030204" pitchFamily="18" charset="0"/>
                            <a:cs typeface="Arial" panose="020B0604020202020204" pitchFamily="34" charset="0"/>
                          </a:rPr>
                          <m:t>sat</m:t>
                        </m:r>
                        <m:r>
                          <a:rPr lang="fr-CH" sz="1600" b="0" i="1" baseline="-25000"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den>
                    </m:f>
                    <m:r>
                      <a:rPr lang="fr-CH" sz="1600" b="0" i="1" dirty="0" smtClean="0">
                        <a:solidFill>
                          <a:schemeClr val="tx1"/>
                        </a:solidFill>
                        <a:latin typeface="Cambria Math" panose="02040503050406030204" pitchFamily="18" charset="0"/>
                        <a:ea typeface="Cambria Math" panose="02040503050406030204" pitchFamily="18" charset="0"/>
                      </a:rPr>
                      <m:t>  = </m:t>
                    </m:r>
                    <m:f>
                      <m:fPr>
                        <m:ctrlPr>
                          <a:rPr lang="fr-FR" sz="16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ctrlPr>
                      </m:fPr>
                      <m:num>
                        <m:r>
                          <m:rPr>
                            <m:nor/>
                          </m:rP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HA</m:t>
                        </m:r>
                      </m:num>
                      <m:den>
                        <m:r>
                          <m:rPr>
                            <m:nor/>
                          </m:rP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m:t>HA</m:t>
                        </m:r>
                        <m:r>
                          <m:rPr>
                            <m:nor/>
                          </m:rPr>
                          <a:rPr lang="fr-CH" sz="1600" i="1" baseline="-25000" dirty="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sat</m:t>
                        </m:r>
                      </m:den>
                    </m:f>
                  </m:oMath>
                </a14:m>
                <a:r>
                  <a:rPr lang="fr-FR" sz="160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p:txBody>
          </p:sp>
        </mc:Choice>
        <mc:Fallback xmlns="">
          <p:sp>
            <p:nvSpPr>
              <p:cNvPr id="5" name="ZoneTexte 4">
                <a:extLst>
                  <a:ext uri="{FF2B5EF4-FFF2-40B4-BE49-F238E27FC236}">
                    <a16:creationId xmlns:a16="http://schemas.microsoft.com/office/drawing/2014/main" id="{2AC83CC0-F51E-17B3-44B8-2583DDE571D2}"/>
                  </a:ext>
                </a:extLst>
              </p:cNvPr>
              <p:cNvSpPr txBox="1">
                <a:spLocks noRot="1" noChangeAspect="1" noMove="1" noResize="1" noEditPoints="1" noAdjustHandles="1" noChangeArrowheads="1" noChangeShapeType="1" noTextEdit="1"/>
              </p:cNvSpPr>
              <p:nvPr/>
            </p:nvSpPr>
            <p:spPr>
              <a:xfrm>
                <a:off x="272688" y="3211209"/>
                <a:ext cx="5785659" cy="3020699"/>
              </a:xfrm>
              <a:prstGeom prst="rect">
                <a:avLst/>
              </a:prstGeom>
              <a:blipFill>
                <a:blip r:embed="rId3"/>
                <a:stretch>
                  <a:fillRect l="-421"/>
                </a:stretch>
              </a:blipFill>
            </p:spPr>
            <p:txBody>
              <a:bodyPr/>
              <a:lstStyle/>
              <a:p>
                <a:r>
                  <a:rPr lang="fr-CH">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5762EA91-BE5E-2896-D718-6E54A432536F}"/>
                  </a:ext>
                </a:extLst>
              </p:cNvPr>
              <p:cNvSpPr txBox="1"/>
              <p:nvPr/>
            </p:nvSpPr>
            <p:spPr>
              <a:xfrm>
                <a:off x="272688" y="3791905"/>
                <a:ext cx="6020536" cy="1420132"/>
              </a:xfrm>
              <a:prstGeom prst="rect">
                <a:avLst/>
              </a:prstGeom>
              <a:noFill/>
            </p:spPr>
            <p:txBody>
              <a:bodyPr wrap="square">
                <a:spAutoFit/>
              </a:bodyPr>
              <a:lstStyle/>
              <a:p>
                <a:pPr algn="ctr">
                  <a:lnSpc>
                    <a:spcPct val="200000"/>
                  </a:lnSpc>
                </a:pPr>
                <a: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p</a:t>
                </a:r>
                <a:r>
                  <a:rPr lang="fr-FR" sz="1600" i="1"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vap </a:t>
                </a:r>
                <a: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fr-FR" sz="1600" i="1">
                            <a:solidFill>
                              <a:srgbClr val="FF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a:solidFill>
                              <a:srgbClr val="FF0000"/>
                            </a:solidFill>
                            <a:latin typeface="Cambria Math" panose="02040503050406030204" pitchFamily="18" charset="0"/>
                            <a:ea typeface="Cambria Math" panose="02040503050406030204" pitchFamily="18" charset="0"/>
                            <a:cs typeface="Arial" panose="020B0604020202020204" pitchFamily="34" charset="0"/>
                          </a:rPr>
                          <m:t>𝑚</m:t>
                        </m:r>
                        <m:r>
                          <a:rPr lang="fr-CH" sz="1600" b="0" i="1" baseline="-25000">
                            <a:solidFill>
                              <a:srgbClr val="FF0000"/>
                            </a:solidFill>
                            <a:latin typeface="Cambria Math" panose="02040503050406030204" pitchFamily="18" charset="0"/>
                            <a:ea typeface="Cambria Math" panose="02040503050406030204" pitchFamily="18" charset="0"/>
                            <a:cs typeface="Arial" panose="020B0604020202020204" pitchFamily="34" charset="0"/>
                          </a:rPr>
                          <m:t>𝐻</m:t>
                        </m:r>
                        <m:r>
                          <a:rPr lang="fr-CH" sz="1600" b="0" i="1" baseline="-32000">
                            <a:solidFill>
                              <a:srgbClr val="FF0000"/>
                            </a:solidFill>
                            <a:latin typeface="Cambria Math" panose="02040503050406030204" pitchFamily="18" charset="0"/>
                            <a:ea typeface="Cambria Math" panose="02040503050406030204" pitchFamily="18" charset="0"/>
                            <a:cs typeface="Arial" panose="020B0604020202020204" pitchFamily="34" charset="0"/>
                          </a:rPr>
                          <m:t>2</m:t>
                        </m:r>
                        <m:r>
                          <a:rPr lang="fr-CH" sz="1600" b="0" i="1" baseline="-25000">
                            <a:solidFill>
                              <a:srgbClr val="FF0000"/>
                            </a:solidFill>
                            <a:latin typeface="Cambria Math" panose="02040503050406030204" pitchFamily="18" charset="0"/>
                            <a:ea typeface="Cambria Math" panose="02040503050406030204" pitchFamily="18" charset="0"/>
                            <a:cs typeface="Arial" panose="020B0604020202020204" pitchFamily="34" charset="0"/>
                          </a:rPr>
                          <m:t>𝑂</m:t>
                        </m:r>
                      </m:num>
                      <m:den>
                        <m:r>
                          <a:rPr lang="fr-CH" sz="1600" b="0" i="1" dirty="0">
                            <a:solidFill>
                              <a:srgbClr val="FF0000"/>
                            </a:solidFill>
                            <a:latin typeface="Cambria Math" panose="02040503050406030204" pitchFamily="18" charset="0"/>
                            <a:ea typeface="Cambria Math" panose="02040503050406030204" pitchFamily="18" charset="0"/>
                          </a:rPr>
                          <m:t>𝑉</m:t>
                        </m:r>
                      </m:den>
                    </m:f>
                  </m:oMath>
                </a14:m>
                <a:r>
                  <a:rPr lang="fr-FR" sz="1600" i="1" baseline="-25000" dirty="0">
                    <a:solidFill>
                      <a:srgbClr val="FF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fr-CH" sz="1600" b="0" i="1" dirty="0">
                        <a:solidFill>
                          <a:srgbClr val="000000"/>
                        </a:solidFill>
                        <a:latin typeface="Cambria Math" panose="02040503050406030204" pitchFamily="18" charset="0"/>
                        <a:ea typeface="Cambria Math" panose="02040503050406030204" pitchFamily="18" charset="0"/>
                      </a:rPr>
                      <m:t>⋅</m:t>
                    </m:r>
                  </m:oMath>
                </a14:m>
                <a:r>
                  <a:rPr lang="fr-FR" sz="1600" i="1"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fr-FR" sz="16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a:solidFill>
                              <a:srgbClr val="000000"/>
                            </a:solidFill>
                            <a:latin typeface="Cambria Math" panose="02040503050406030204" pitchFamily="18" charset="0"/>
                            <a:ea typeface="Cambria Math" panose="02040503050406030204" pitchFamily="18" charset="0"/>
                            <a:cs typeface="Arial" panose="020B0604020202020204" pitchFamily="34" charset="0"/>
                          </a:rPr>
                          <m:t>𝑅</m:t>
                        </m:r>
                        <m:r>
                          <a:rPr lang="fr-CH" sz="1600" b="0" i="1" dirty="0">
                            <a:solidFill>
                              <a:srgbClr val="000000"/>
                            </a:solidFill>
                            <a:latin typeface="Cambria Math" panose="02040503050406030204" pitchFamily="18" charset="0"/>
                            <a:ea typeface="Cambria Math" panose="02040503050406030204" pitchFamily="18" charset="0"/>
                          </a:rPr>
                          <m:t>⋅</m:t>
                        </m:r>
                        <m:r>
                          <a:rPr lang="fr-CH" sz="1600" b="0" i="1" dirty="0">
                            <a:solidFill>
                              <a:srgbClr val="000000"/>
                            </a:solidFill>
                            <a:latin typeface="Cambria Math" panose="02040503050406030204" pitchFamily="18" charset="0"/>
                            <a:ea typeface="Cambria Math" panose="02040503050406030204" pitchFamily="18" charset="0"/>
                          </a:rPr>
                          <m:t>𝑇</m:t>
                        </m:r>
                      </m:num>
                      <m:den>
                        <m:r>
                          <a:rPr lang="fr-CH" sz="1600" b="0" i="1">
                            <a:solidFill>
                              <a:srgbClr val="000000"/>
                            </a:solidFill>
                            <a:latin typeface="Cambria Math" panose="02040503050406030204" pitchFamily="18" charset="0"/>
                            <a:ea typeface="Cambria Math" panose="02040503050406030204" pitchFamily="18" charset="0"/>
                            <a:cs typeface="Arial" panose="020B0604020202020204" pitchFamily="34" charset="0"/>
                          </a:rPr>
                          <m:t>𝑀</m:t>
                        </m:r>
                        <m:r>
                          <a:rPr lang="fr-CH" sz="1600" b="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𝐻</m:t>
                        </m:r>
                        <m:r>
                          <a:rPr lang="fr-CH" sz="1600" b="0" i="1" baseline="-32000">
                            <a:solidFill>
                              <a:srgbClr val="000000"/>
                            </a:solidFill>
                            <a:latin typeface="Cambria Math" panose="02040503050406030204" pitchFamily="18" charset="0"/>
                            <a:ea typeface="Cambria Math" panose="02040503050406030204" pitchFamily="18" charset="0"/>
                            <a:cs typeface="Arial" panose="020B0604020202020204" pitchFamily="34" charset="0"/>
                          </a:rPr>
                          <m:t>2</m:t>
                        </m:r>
                        <m:r>
                          <a:rPr lang="fr-CH" sz="1600" b="0" i="1" baseline="-25000">
                            <a:solidFill>
                              <a:srgbClr val="000000"/>
                            </a:solidFill>
                            <a:latin typeface="Cambria Math" panose="02040503050406030204" pitchFamily="18" charset="0"/>
                            <a:ea typeface="Cambria Math" panose="02040503050406030204" pitchFamily="18" charset="0"/>
                            <a:cs typeface="Arial" panose="020B0604020202020204" pitchFamily="34" charset="0"/>
                          </a:rPr>
                          <m:t>𝑂</m:t>
                        </m:r>
                      </m:den>
                    </m:f>
                    <m:r>
                      <a:rPr lang="fr-CH" sz="1600" b="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fr-FR"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r>
                  <a:rPr lang="fr-FR" sz="1600" i="1" u="none" strike="noStrike" baseline="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p</a:t>
                </a:r>
                <a:r>
                  <a:rPr lang="fr-FR" sz="1600" i="1" u="none" strike="noStrike" baseline="-2500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vap</a:t>
                </a:r>
                <a:r>
                  <a:rPr lang="fr-FR" sz="160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r>
                  <a:rPr lang="fr-FR" sz="1600" i="1" u="none" strike="noStrike"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r>
                  <a:rPr lang="fr-FR" sz="1600" i="1" u="none" strike="noStrike" dirty="0" err="1">
                    <a:solidFill>
                      <a:srgbClr val="FF0000"/>
                    </a:solidFill>
                    <a:latin typeface="Cambria Math" panose="02040503050406030204" pitchFamily="18" charset="0"/>
                    <a:ea typeface="Cambria Math" panose="02040503050406030204" pitchFamily="18" charset="0"/>
                    <a:cs typeface="Arial" panose="020B0604020202020204" pitchFamily="34" charset="0"/>
                  </a:rPr>
                  <a:t>HA</a:t>
                </a:r>
                <a:r>
                  <a:rPr lang="fr-FR" sz="1600" i="1" u="none" strike="noStrike" baseline="-25000" dirty="0" err="1">
                    <a:solidFill>
                      <a:srgbClr val="000000"/>
                    </a:solidFill>
                    <a:latin typeface="Cambria Math" panose="02040503050406030204" pitchFamily="18" charset="0"/>
                    <a:ea typeface="Cambria Math" panose="02040503050406030204" pitchFamily="18" charset="0"/>
                    <a:cs typeface="Arial" panose="020B0604020202020204" pitchFamily="34" charset="0"/>
                  </a:rPr>
                  <a:t>vap</a:t>
                </a:r>
                <a:r>
                  <a:rPr lang="fr-FR" sz="1600" i="1" u="none" strike="noStrike" baseline="-25000"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fr-CH" sz="1600" b="0" i="1" dirty="0">
                        <a:solidFill>
                          <a:srgbClr val="000000"/>
                        </a:solidFill>
                        <a:latin typeface="Cambria Math" panose="02040503050406030204" pitchFamily="18" charset="0"/>
                        <a:ea typeface="Cambria Math" panose="02040503050406030204" pitchFamily="18" charset="0"/>
                      </a:rPr>
                      <m:t>⋅</m:t>
                    </m:r>
                  </m:oMath>
                </a14:m>
                <a:r>
                  <a:rPr lang="fr-FR" sz="1600" i="1" u="none" strike="noStrike" dirty="0">
                    <a:solidFill>
                      <a:srgbClr val="000000"/>
                    </a:solidFill>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f>
                      <m:fPr>
                        <m:ctrlPr>
                          <a:rPr lang="fr-FR" sz="160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𝑅</m:t>
                        </m:r>
                        <m:r>
                          <a:rPr lang="fr-CH" sz="1600" b="0" i="1" dirty="0">
                            <a:solidFill>
                              <a:srgbClr val="000000"/>
                            </a:solidFill>
                            <a:latin typeface="Cambria Math" panose="02040503050406030204" pitchFamily="18" charset="0"/>
                            <a:ea typeface="Cambria Math" panose="02040503050406030204" pitchFamily="18" charset="0"/>
                          </a:rPr>
                          <m:t>⋅</m:t>
                        </m:r>
                        <m:r>
                          <a:rPr lang="fr-CH" sz="1600" b="0" i="1" dirty="0" smtClean="0">
                            <a:solidFill>
                              <a:srgbClr val="000000"/>
                            </a:solidFill>
                            <a:latin typeface="Cambria Math" panose="02040503050406030204" pitchFamily="18" charset="0"/>
                            <a:ea typeface="Cambria Math" panose="02040503050406030204" pitchFamily="18" charset="0"/>
                          </a:rPr>
                          <m:t>𝑇</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𝑀</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m:t>
                        </m:r>
                        <m:r>
                          <a:rPr lang="fr-CH" sz="1600" b="0" i="1" u="none" strike="noStrike" baseline="-32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𝑂</m:t>
                        </m:r>
                      </m:den>
                    </m:f>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br>
                  <a:rPr lang="fr-CH" sz="1600" i="1" u="none" strike="noStrike" baseline="0" dirty="0">
                    <a:solidFill>
                      <a:srgbClr val="000000"/>
                    </a:solidFill>
                    <a:latin typeface="Cambria Math" panose="02040503050406030204" pitchFamily="18" charset="0"/>
                    <a:ea typeface="Cambria Math" panose="02040503050406030204" pitchFamily="18" charset="0"/>
                    <a:cs typeface="Arial" panose="020B0604020202020204" pitchFamily="34" charset="0"/>
                  </a:rPr>
                </a:br>
                <a14:m>
                  <m:oMath xmlns:m="http://schemas.openxmlformats.org/officeDocument/2006/math">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𝑒𝑡</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 </m:t>
                    </m:r>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𝑝𝑠𝑎𝑡</m:t>
                    </m:r>
                    <m:r>
                      <a:rPr lang="fr-CH" sz="1600" b="0" i="1" u="none" strike="noStrike"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fr-CH" sz="1600" b="0" i="1" u="none" strike="noStrike"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𝐻𝐴</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𝑠𝑎𝑡</m:t>
                    </m:r>
                    <m:r>
                      <a:rPr lang="fr-CH" sz="1600" b="0" i="1" dirty="0">
                        <a:solidFill>
                          <a:srgbClr val="000000"/>
                        </a:solidFill>
                        <a:latin typeface="Cambria Math" panose="02040503050406030204" pitchFamily="18" charset="0"/>
                        <a:ea typeface="Cambria Math" panose="02040503050406030204" pitchFamily="18" charset="0"/>
                      </a:rPr>
                      <m:t>⋅</m:t>
                    </m:r>
                    <m:f>
                      <m:fPr>
                        <m:ctrlPr>
                          <a:rPr lang="fr-FR" sz="160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fPr>
                      <m:num>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𝑅</m:t>
                        </m:r>
                        <m:r>
                          <a:rPr lang="fr-CH" sz="1600" b="0" i="1" dirty="0">
                            <a:solidFill>
                              <a:srgbClr val="000000"/>
                            </a:solidFill>
                            <a:latin typeface="Cambria Math" panose="02040503050406030204" pitchFamily="18" charset="0"/>
                            <a:ea typeface="Cambria Math" panose="02040503050406030204" pitchFamily="18" charset="0"/>
                          </a:rPr>
                          <m:t>⋅</m:t>
                        </m:r>
                        <m:r>
                          <a:rPr lang="fr-CH" sz="1600" b="0" i="1" dirty="0" smtClean="0">
                            <a:solidFill>
                              <a:srgbClr val="000000"/>
                            </a:solidFill>
                            <a:latin typeface="Cambria Math" panose="02040503050406030204" pitchFamily="18" charset="0"/>
                            <a:ea typeface="Cambria Math" panose="02040503050406030204" pitchFamily="18" charset="0"/>
                          </a:rPr>
                          <m:t>𝑇</m:t>
                        </m:r>
                      </m:num>
                      <m:den>
                        <m:r>
                          <a:rPr lang="fr-CH" sz="1600" b="0" i="1" u="none" strike="noStrike" baseline="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𝑀</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𝐻</m:t>
                        </m:r>
                        <m:r>
                          <a:rPr lang="fr-CH" sz="1600" b="0" i="1" u="none" strike="noStrike" baseline="-36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r>
                          <a:rPr lang="fr-CH" sz="1600" b="0" i="1" u="none" strike="noStrike" baseline="-250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𝑂</m:t>
                        </m:r>
                      </m:den>
                    </m:f>
                  </m:oMath>
                </a14:m>
                <a:r>
                  <a:rPr lang="fr-CH" sz="1600" i="1" dirty="0">
                    <a:latin typeface="Cambria Math" panose="02040503050406030204" pitchFamily="18" charset="0"/>
                    <a:ea typeface="Cambria Math" panose="02040503050406030204" pitchFamily="18" charset="0"/>
                  </a:rPr>
                  <a:t> </a:t>
                </a:r>
              </a:p>
            </p:txBody>
          </p:sp>
        </mc:Choice>
        <mc:Fallback xmlns="">
          <p:sp>
            <p:nvSpPr>
              <p:cNvPr id="15" name="ZoneTexte 14">
                <a:extLst>
                  <a:ext uri="{FF2B5EF4-FFF2-40B4-BE49-F238E27FC236}">
                    <a16:creationId xmlns:a16="http://schemas.microsoft.com/office/drawing/2014/main" id="{5762EA91-BE5E-2896-D718-6E54A432536F}"/>
                  </a:ext>
                </a:extLst>
              </p:cNvPr>
              <p:cNvSpPr txBox="1">
                <a:spLocks noRot="1" noChangeAspect="1" noMove="1" noResize="1" noEditPoints="1" noAdjustHandles="1" noChangeArrowheads="1" noChangeShapeType="1" noTextEdit="1"/>
              </p:cNvSpPr>
              <p:nvPr/>
            </p:nvSpPr>
            <p:spPr>
              <a:xfrm>
                <a:off x="272688" y="3791905"/>
                <a:ext cx="6020536" cy="1420132"/>
              </a:xfrm>
              <a:prstGeom prst="rect">
                <a:avLst/>
              </a:prstGeom>
              <a:blipFill>
                <a:blip r:embed="rId4"/>
                <a:stretch>
                  <a:fillRect b="-1717"/>
                </a:stretch>
              </a:blipFill>
            </p:spPr>
            <p:txBody>
              <a:bodyPr/>
              <a:lstStyle/>
              <a:p>
                <a:r>
                  <a:rPr lang="fr-CH">
                    <a:noFill/>
                  </a:rPr>
                  <a:t> </a:t>
                </a:r>
              </a:p>
            </p:txBody>
          </p:sp>
        </mc:Fallback>
      </mc:AlternateContent>
      <p:sp>
        <p:nvSpPr>
          <p:cNvPr id="17" name="Rectangle 16">
            <a:extLst>
              <a:ext uri="{FF2B5EF4-FFF2-40B4-BE49-F238E27FC236}">
                <a16:creationId xmlns:a16="http://schemas.microsoft.com/office/drawing/2014/main" id="{CDD02A54-9F7B-9229-2568-7FBDC2142986}"/>
              </a:ext>
            </a:extLst>
          </p:cNvPr>
          <p:cNvSpPr/>
          <p:nvPr/>
        </p:nvSpPr>
        <p:spPr>
          <a:xfrm>
            <a:off x="308548" y="3442447"/>
            <a:ext cx="234877" cy="360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ZoneTexte 20">
            <a:extLst>
              <a:ext uri="{FF2B5EF4-FFF2-40B4-BE49-F238E27FC236}">
                <a16:creationId xmlns:a16="http://schemas.microsoft.com/office/drawing/2014/main" id="{9CF64E74-F4D4-26C5-9206-C2C8D445D490}"/>
              </a:ext>
            </a:extLst>
          </p:cNvPr>
          <p:cNvSpPr txBox="1"/>
          <p:nvPr/>
        </p:nvSpPr>
        <p:spPr>
          <a:xfrm>
            <a:off x="0" y="6426180"/>
            <a:ext cx="12192000" cy="523220"/>
          </a:xfrm>
          <a:prstGeom prst="rect">
            <a:avLst/>
          </a:prstGeom>
          <a:noFill/>
        </p:spPr>
        <p:txBody>
          <a:bodyPr wrap="square" rtlCol="0">
            <a:spAutoFit/>
          </a:bodyPr>
          <a:lstStyle/>
          <a:p>
            <a:pPr algn="ctr"/>
            <a:r>
              <a:rPr lang="fr-CH" sz="1400" i="0" dirty="0" err="1">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Renewable</a:t>
            </a:r>
            <a:r>
              <a:rPr lang="fr-CH" sz="1400" i="0" dirty="0">
                <a:solidFill>
                  <a:schemeClr val="bg1">
                    <a:lumMod val="50000"/>
                  </a:schemeClr>
                </a:solidFill>
                <a:effectLst/>
                <a:latin typeface="Arial Unicode MS" panose="020B0604020202020204" pitchFamily="34" charset="-128"/>
                <a:ea typeface="Arial Unicode MS" panose="020B0604020202020204" pitchFamily="34" charset="-128"/>
                <a:cs typeface="Arial Unicode MS" panose="020B0604020202020204" pitchFamily="34" charset="-128"/>
              </a:rPr>
              <a:t> Energies Cluster</a:t>
            </a:r>
          </a:p>
          <a:p>
            <a:pPr algn="ctr"/>
            <a:endParaRPr lang="fr-CH" sz="1400" dirty="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Google Shape;85;p1">
            <a:extLst>
              <a:ext uri="{FF2B5EF4-FFF2-40B4-BE49-F238E27FC236}">
                <a16:creationId xmlns:a16="http://schemas.microsoft.com/office/drawing/2014/main" id="{F9560B83-9883-9231-0A7F-21AB67166B07}"/>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extLst>
      <p:ext uri="{BB962C8B-B14F-4D97-AF65-F5344CB8AC3E}">
        <p14:creationId xmlns:p14="http://schemas.microsoft.com/office/powerpoint/2010/main" val="198510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p:nvPr/>
        </p:nvSpPr>
        <p:spPr>
          <a:xfrm>
            <a:off x="272688" y="710056"/>
            <a:ext cx="5811085" cy="45858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0" i="0" u="none" strike="noStrike" dirty="0">
              <a:solidFill>
                <a:srgbClr val="000000"/>
              </a:solidFill>
              <a:latin typeface="Calibri"/>
              <a:ea typeface="Calibri"/>
              <a:cs typeface="Calibri"/>
              <a:sym typeface="Calibri"/>
            </a:endParaRPr>
          </a:p>
          <a:p>
            <a:pPr marL="0" marR="0" lvl="0" indent="0" algn="l" rtl="0">
              <a:spcBef>
                <a:spcPts val="0"/>
              </a:spcBef>
              <a:spcAft>
                <a:spcPts val="0"/>
              </a:spcAft>
              <a:buNone/>
            </a:pPr>
            <a:endParaRPr sz="1800" b="0" i="0" u="none" strike="noStrike" dirty="0">
              <a:solidFill>
                <a:srgbClr val="000000"/>
              </a:solidFill>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1600"/>
              <a:buFont typeface="Calibri"/>
              <a:buAutoNum type="arabicPeriod" startAt="2"/>
            </a:pPr>
            <a:r>
              <a:rPr lang="fr-CH" sz="1600" b="0" i="0" u="none" strike="noStrike" dirty="0">
                <a:solidFill>
                  <a:srgbClr val="000000"/>
                </a:solidFill>
                <a:latin typeface="Arial"/>
                <a:ea typeface="Arial"/>
                <a:cs typeface="Arial"/>
                <a:sym typeface="Arial"/>
              </a:rPr>
              <a:t>Considérant un mélange d’air sec et de vapeur d’eau à teneur donnée, le point de rosée est la température à laquelle il faut refroidir ce mélange pour observer la condensation de l’eau. </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Aux températures supérieures, l’air peut contenir plus de vapeur ; aux températures inférieures, il ne peut tout contenir et l’excès se condense sur les parois environnantes les plus froides.</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On peut mesurer le point de rosée en refroidissant une surface polie, en verre ou en métal par exemple, jusqu’à apparition de la condensation. </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Le point de rosée est dépendant de l’humidité relative.</a:t>
            </a:r>
            <a:br>
              <a:rPr lang="fr-CH" sz="1600" dirty="0">
                <a:solidFill>
                  <a:srgbClr val="000000"/>
                </a:solidFill>
                <a:latin typeface="Arial"/>
                <a:ea typeface="Arial"/>
                <a:cs typeface="Arial"/>
                <a:sym typeface="Arial"/>
              </a:rPr>
            </a:br>
            <a:endParaRPr sz="1600" dirty="0">
              <a:solidFill>
                <a:srgbClr val="000000"/>
              </a:solidFill>
              <a:latin typeface="Arial"/>
              <a:ea typeface="Arial"/>
              <a:cs typeface="Arial"/>
              <a:sym typeface="Arial"/>
            </a:endParaRPr>
          </a:p>
        </p:txBody>
      </p:sp>
      <p:sp>
        <p:nvSpPr>
          <p:cNvPr id="167" name="Google Shape;167;p9"/>
          <p:cNvSpPr txBox="1"/>
          <p:nvPr/>
        </p:nvSpPr>
        <p:spPr>
          <a:xfrm>
            <a:off x="6719761" y="170210"/>
            <a:ext cx="5236711"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04</a:t>
            </a:r>
            <a:endParaRPr/>
          </a:p>
        </p:txBody>
      </p:sp>
      <p:sp>
        <p:nvSpPr>
          <p:cNvPr id="168" name="Google Shape;168;p9"/>
          <p:cNvSpPr txBox="1"/>
          <p:nvPr/>
        </p:nvSpPr>
        <p:spPr>
          <a:xfrm>
            <a:off x="0" y="642618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69" name="Google Shape;169;p9"/>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70" name="Google Shape;170;p9"/>
          <p:cNvPicPr preferRelativeResize="0"/>
          <p:nvPr/>
        </p:nvPicPr>
        <p:blipFill rotWithShape="1">
          <a:blip r:embed="rId3">
            <a:alphaModFix/>
          </a:blip>
          <a:srcRect t="574" b="642"/>
          <a:stretch/>
        </p:blipFill>
        <p:spPr>
          <a:xfrm rot="5400000">
            <a:off x="7069852" y="536170"/>
            <a:ext cx="3987576" cy="5785659"/>
          </a:xfrm>
          <a:prstGeom prst="rect">
            <a:avLst/>
          </a:prstGeom>
          <a:noFill/>
          <a:ln>
            <a:noFill/>
          </a:ln>
        </p:spPr>
      </p:pic>
      <p:sp>
        <p:nvSpPr>
          <p:cNvPr id="171" name="Google Shape;171;p9"/>
          <p:cNvSpPr/>
          <p:nvPr/>
        </p:nvSpPr>
        <p:spPr>
          <a:xfrm>
            <a:off x="6553200" y="2727960"/>
            <a:ext cx="5354320" cy="2479040"/>
          </a:xfrm>
          <a:custGeom>
            <a:avLst/>
            <a:gdLst/>
            <a:ahLst/>
            <a:cxnLst/>
            <a:rect l="l" t="t" r="r" b="b"/>
            <a:pathLst>
              <a:path w="5354320" h="2479040" extrusionOk="0">
                <a:moveTo>
                  <a:pt x="0" y="2479040"/>
                </a:moveTo>
                <a:cubicBezTo>
                  <a:pt x="10583" y="2454486"/>
                  <a:pt x="21167" y="2429933"/>
                  <a:pt x="30480" y="2407920"/>
                </a:cubicBezTo>
                <a:cubicBezTo>
                  <a:pt x="39793" y="2385907"/>
                  <a:pt x="44027" y="2374900"/>
                  <a:pt x="55880" y="2346960"/>
                </a:cubicBezTo>
                <a:cubicBezTo>
                  <a:pt x="67733" y="2319020"/>
                  <a:pt x="83820" y="2278380"/>
                  <a:pt x="101600" y="2240280"/>
                </a:cubicBezTo>
                <a:cubicBezTo>
                  <a:pt x="119380" y="2202180"/>
                  <a:pt x="162560" y="2118360"/>
                  <a:pt x="162560" y="2118360"/>
                </a:cubicBezTo>
                <a:cubicBezTo>
                  <a:pt x="181187" y="2081107"/>
                  <a:pt x="196427" y="2046393"/>
                  <a:pt x="213360" y="2016760"/>
                </a:cubicBezTo>
                <a:cubicBezTo>
                  <a:pt x="230293" y="1987127"/>
                  <a:pt x="264160" y="1940560"/>
                  <a:pt x="264160" y="1940560"/>
                </a:cubicBezTo>
                <a:cubicBezTo>
                  <a:pt x="281093" y="1915160"/>
                  <a:pt x="298027" y="1887220"/>
                  <a:pt x="314960" y="1864360"/>
                </a:cubicBezTo>
                <a:cubicBezTo>
                  <a:pt x="331893" y="1841500"/>
                  <a:pt x="365760" y="1803400"/>
                  <a:pt x="365760" y="1803400"/>
                </a:cubicBezTo>
                <a:cubicBezTo>
                  <a:pt x="382693" y="1783080"/>
                  <a:pt x="398780" y="1762760"/>
                  <a:pt x="416560" y="1742440"/>
                </a:cubicBezTo>
                <a:cubicBezTo>
                  <a:pt x="434340" y="1722120"/>
                  <a:pt x="448733" y="1704340"/>
                  <a:pt x="472440" y="1681480"/>
                </a:cubicBezTo>
                <a:cubicBezTo>
                  <a:pt x="496147" y="1658620"/>
                  <a:pt x="529167" y="1632373"/>
                  <a:pt x="558800" y="1605280"/>
                </a:cubicBezTo>
                <a:cubicBezTo>
                  <a:pt x="588433" y="1578187"/>
                  <a:pt x="621453" y="1543473"/>
                  <a:pt x="650240" y="1518920"/>
                </a:cubicBezTo>
                <a:cubicBezTo>
                  <a:pt x="679027" y="1494367"/>
                  <a:pt x="706967" y="1476587"/>
                  <a:pt x="731520" y="1457960"/>
                </a:cubicBezTo>
                <a:cubicBezTo>
                  <a:pt x="756073" y="1439333"/>
                  <a:pt x="771313" y="1425787"/>
                  <a:pt x="797560" y="1407160"/>
                </a:cubicBezTo>
                <a:cubicBezTo>
                  <a:pt x="823807" y="1388533"/>
                  <a:pt x="889000" y="1346200"/>
                  <a:pt x="889000" y="1346200"/>
                </a:cubicBezTo>
                <a:cubicBezTo>
                  <a:pt x="922867" y="1323340"/>
                  <a:pt x="969433" y="1290320"/>
                  <a:pt x="1000760" y="1270000"/>
                </a:cubicBezTo>
                <a:cubicBezTo>
                  <a:pt x="1032087" y="1249680"/>
                  <a:pt x="1048173" y="1242060"/>
                  <a:pt x="1076960" y="1224280"/>
                </a:cubicBezTo>
                <a:cubicBezTo>
                  <a:pt x="1105747" y="1206500"/>
                  <a:pt x="1141307" y="1181100"/>
                  <a:pt x="1173480" y="1163320"/>
                </a:cubicBezTo>
                <a:cubicBezTo>
                  <a:pt x="1205653" y="1145540"/>
                  <a:pt x="1240367" y="1132840"/>
                  <a:pt x="1270000" y="1117600"/>
                </a:cubicBezTo>
                <a:cubicBezTo>
                  <a:pt x="1299633" y="1102360"/>
                  <a:pt x="1325033" y="1085427"/>
                  <a:pt x="1351280" y="1071880"/>
                </a:cubicBezTo>
                <a:cubicBezTo>
                  <a:pt x="1377527" y="1058333"/>
                  <a:pt x="1427480" y="1036320"/>
                  <a:pt x="1427480" y="1036320"/>
                </a:cubicBezTo>
                <a:lnTo>
                  <a:pt x="1584960" y="965200"/>
                </a:lnTo>
                <a:cubicBezTo>
                  <a:pt x="1627293" y="945727"/>
                  <a:pt x="1651847" y="932180"/>
                  <a:pt x="1681480" y="919480"/>
                </a:cubicBezTo>
                <a:cubicBezTo>
                  <a:pt x="1711113" y="906780"/>
                  <a:pt x="1762760" y="889000"/>
                  <a:pt x="1762760" y="889000"/>
                </a:cubicBezTo>
                <a:cubicBezTo>
                  <a:pt x="1799167" y="874607"/>
                  <a:pt x="1859280" y="848360"/>
                  <a:pt x="1899920" y="833120"/>
                </a:cubicBezTo>
                <a:cubicBezTo>
                  <a:pt x="1940560" y="817880"/>
                  <a:pt x="2006600" y="797560"/>
                  <a:pt x="2006600" y="797560"/>
                </a:cubicBezTo>
                <a:lnTo>
                  <a:pt x="2123440" y="756920"/>
                </a:lnTo>
                <a:cubicBezTo>
                  <a:pt x="2166620" y="741680"/>
                  <a:pt x="2214880" y="723053"/>
                  <a:pt x="2265680" y="706120"/>
                </a:cubicBezTo>
                <a:cubicBezTo>
                  <a:pt x="2316480" y="689187"/>
                  <a:pt x="2428240" y="655320"/>
                  <a:pt x="2428240" y="655320"/>
                </a:cubicBezTo>
                <a:lnTo>
                  <a:pt x="2590800" y="604520"/>
                </a:lnTo>
                <a:lnTo>
                  <a:pt x="2829560" y="533400"/>
                </a:lnTo>
                <a:cubicBezTo>
                  <a:pt x="2907453" y="511387"/>
                  <a:pt x="3058160" y="472440"/>
                  <a:pt x="3058160" y="472440"/>
                </a:cubicBezTo>
                <a:lnTo>
                  <a:pt x="3312160" y="406400"/>
                </a:lnTo>
                <a:cubicBezTo>
                  <a:pt x="3393440" y="386927"/>
                  <a:pt x="3545840" y="355600"/>
                  <a:pt x="3545840" y="355600"/>
                </a:cubicBezTo>
                <a:lnTo>
                  <a:pt x="3845560" y="289560"/>
                </a:lnTo>
                <a:lnTo>
                  <a:pt x="4175760" y="223520"/>
                </a:lnTo>
                <a:lnTo>
                  <a:pt x="4429760" y="172720"/>
                </a:lnTo>
                <a:cubicBezTo>
                  <a:pt x="4503420" y="159173"/>
                  <a:pt x="4555913" y="153247"/>
                  <a:pt x="4617720" y="142240"/>
                </a:cubicBezTo>
                <a:cubicBezTo>
                  <a:pt x="4679527" y="131233"/>
                  <a:pt x="4800600" y="106680"/>
                  <a:pt x="4800600" y="106680"/>
                </a:cubicBezTo>
                <a:lnTo>
                  <a:pt x="5069840" y="60960"/>
                </a:lnTo>
                <a:cubicBezTo>
                  <a:pt x="5162127" y="43180"/>
                  <a:pt x="5305213" y="18627"/>
                  <a:pt x="5354320" y="0"/>
                </a:cubicBezTo>
              </a:path>
            </a:pathLst>
          </a:cu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9"/>
          <p:cNvSpPr/>
          <p:nvPr/>
        </p:nvSpPr>
        <p:spPr>
          <a:xfrm>
            <a:off x="8450580" y="3518535"/>
            <a:ext cx="62865" cy="62865"/>
          </a:xfrm>
          <a:prstGeom prst="ellipse">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9"/>
          <p:cNvSpPr/>
          <p:nvPr/>
        </p:nvSpPr>
        <p:spPr>
          <a:xfrm>
            <a:off x="9456420" y="2696527"/>
            <a:ext cx="62865" cy="62865"/>
          </a:xfrm>
          <a:prstGeom prst="ellipse">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9"/>
          <p:cNvSpPr/>
          <p:nvPr/>
        </p:nvSpPr>
        <p:spPr>
          <a:xfrm>
            <a:off x="8481060" y="3230880"/>
            <a:ext cx="1009650" cy="316230"/>
          </a:xfrm>
          <a:custGeom>
            <a:avLst/>
            <a:gdLst/>
            <a:ahLst/>
            <a:cxnLst/>
            <a:rect l="l" t="t" r="r" b="b"/>
            <a:pathLst>
              <a:path w="1009650" h="316230" extrusionOk="0">
                <a:moveTo>
                  <a:pt x="0" y="316230"/>
                </a:moveTo>
                <a:cubicBezTo>
                  <a:pt x="37147" y="306387"/>
                  <a:pt x="74295" y="296545"/>
                  <a:pt x="123825" y="280035"/>
                </a:cubicBezTo>
                <a:cubicBezTo>
                  <a:pt x="173355" y="263525"/>
                  <a:pt x="297180" y="217170"/>
                  <a:pt x="297180" y="217170"/>
                </a:cubicBezTo>
                <a:cubicBezTo>
                  <a:pt x="350520" y="198120"/>
                  <a:pt x="392430" y="182562"/>
                  <a:pt x="443865" y="165735"/>
                </a:cubicBezTo>
                <a:cubicBezTo>
                  <a:pt x="495300" y="148908"/>
                  <a:pt x="605790" y="116205"/>
                  <a:pt x="605790" y="116205"/>
                </a:cubicBezTo>
                <a:lnTo>
                  <a:pt x="805815" y="55245"/>
                </a:lnTo>
                <a:cubicBezTo>
                  <a:pt x="856932" y="40323"/>
                  <a:pt x="912495" y="26670"/>
                  <a:pt x="912495" y="26670"/>
                </a:cubicBezTo>
                <a:lnTo>
                  <a:pt x="1009650" y="0"/>
                </a:lnTo>
              </a:path>
            </a:pathLst>
          </a:custGeom>
          <a:no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5" name="Google Shape;175;p9"/>
          <p:cNvCxnSpPr/>
          <p:nvPr/>
        </p:nvCxnSpPr>
        <p:spPr>
          <a:xfrm>
            <a:off x="9487852" y="2696527"/>
            <a:ext cx="2857" cy="534353"/>
          </a:xfrm>
          <a:prstGeom prst="straightConnector1">
            <a:avLst/>
          </a:prstGeom>
          <a:noFill/>
          <a:ln w="28575" cap="flat" cmpd="sng">
            <a:solidFill>
              <a:srgbClr val="FFC000"/>
            </a:solidFill>
            <a:prstDash val="solid"/>
            <a:miter lim="800000"/>
            <a:headEnd type="none" w="sm" len="sm"/>
            <a:tailEnd type="none" w="sm" len="sm"/>
          </a:ln>
        </p:spPr>
      </p:cxnSp>
      <p:sp>
        <p:nvSpPr>
          <p:cNvPr id="176" name="Google Shape;176;p9"/>
          <p:cNvSpPr txBox="1"/>
          <p:nvPr/>
        </p:nvSpPr>
        <p:spPr>
          <a:xfrm>
            <a:off x="6355080" y="5553276"/>
            <a:ext cx="406146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a:solidFill>
                  <a:srgbClr val="FF0000"/>
                </a:solidFill>
                <a:latin typeface="Arial"/>
                <a:ea typeface="Arial"/>
                <a:cs typeface="Arial"/>
                <a:sym typeface="Arial"/>
              </a:rPr>
              <a:t>Point de rosée	    </a:t>
            </a:r>
            <a:r>
              <a:rPr lang="fr-CH" sz="1400">
                <a:solidFill>
                  <a:srgbClr val="FFC000"/>
                </a:solidFill>
                <a:latin typeface="Arial"/>
                <a:ea typeface="Arial"/>
                <a:cs typeface="Arial"/>
                <a:sym typeface="Arial"/>
              </a:rPr>
              <a:t>Condensation</a:t>
            </a:r>
            <a:endParaRPr/>
          </a:p>
        </p:txBody>
      </p:sp>
      <p:cxnSp>
        <p:nvCxnSpPr>
          <p:cNvPr id="177" name="Google Shape;177;p9"/>
          <p:cNvCxnSpPr>
            <a:stCxn id="172" idx="0"/>
          </p:cNvCxnSpPr>
          <p:nvPr/>
        </p:nvCxnSpPr>
        <p:spPr>
          <a:xfrm flipH="1">
            <a:off x="8481113" y="3518535"/>
            <a:ext cx="900" cy="1777500"/>
          </a:xfrm>
          <a:prstGeom prst="straightConnector1">
            <a:avLst/>
          </a:prstGeom>
          <a:noFill/>
          <a:ln w="28575" cap="flat" cmpd="sng">
            <a:solidFill>
              <a:srgbClr val="FFC000"/>
            </a:solidFill>
            <a:prstDash val="dot"/>
            <a:miter lim="800000"/>
            <a:headEnd type="none" w="sm" len="sm"/>
            <a:tailEnd type="none" w="sm" len="sm"/>
          </a:ln>
        </p:spPr>
      </p:cxnSp>
      <p:cxnSp>
        <p:nvCxnSpPr>
          <p:cNvPr id="178" name="Google Shape;178;p9"/>
          <p:cNvCxnSpPr/>
          <p:nvPr/>
        </p:nvCxnSpPr>
        <p:spPr>
          <a:xfrm>
            <a:off x="9486899" y="3230880"/>
            <a:ext cx="0" cy="2065047"/>
          </a:xfrm>
          <a:prstGeom prst="straightConnector1">
            <a:avLst/>
          </a:prstGeom>
          <a:noFill/>
          <a:ln w="28575" cap="flat" cmpd="sng">
            <a:solidFill>
              <a:srgbClr val="FFC000"/>
            </a:solidFill>
            <a:prstDash val="dot"/>
            <a:miter lim="800000"/>
            <a:headEnd type="none" w="sm" len="sm"/>
            <a:tailEnd type="none" w="sm" len="sm"/>
          </a:ln>
        </p:spPr>
      </p:cxnSp>
      <p:sp>
        <p:nvSpPr>
          <p:cNvPr id="179" name="Google Shape;179;p9"/>
          <p:cNvSpPr/>
          <p:nvPr/>
        </p:nvSpPr>
        <p:spPr>
          <a:xfrm rot="-5400000">
            <a:off x="8893604" y="4976191"/>
            <a:ext cx="172367" cy="1005838"/>
          </a:xfrm>
          <a:prstGeom prst="leftBrace">
            <a:avLst>
              <a:gd name="adj1" fmla="val 8333"/>
              <a:gd name="adj2" fmla="val 50000"/>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85;p1">
            <a:extLst>
              <a:ext uri="{FF2B5EF4-FFF2-40B4-BE49-F238E27FC236}">
                <a16:creationId xmlns:a16="http://schemas.microsoft.com/office/drawing/2014/main" id="{8D3848D8-18C0-C132-AC49-24F9C9CC3FAA}"/>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1745</Words>
  <Application>Microsoft Office PowerPoint</Application>
  <PresentationFormat>Widescreen</PresentationFormat>
  <Paragraphs>137</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Times New Roman</vt:lpstr>
      <vt:lpstr>Arimo</vt:lpstr>
      <vt:lpstr>Cambria Math</vt:lpstr>
      <vt:lpstr>Arial Unicode MS</vt:lpstr>
      <vt:lpstr>Calibri</vt:lpstr>
      <vt:lpstr>Arial</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Coccolo</dc:creator>
  <cp:lastModifiedBy>Federico Turci</cp:lastModifiedBy>
  <cp:revision>2</cp:revision>
  <dcterms:created xsi:type="dcterms:W3CDTF">2024-08-27T12:52:59Z</dcterms:created>
  <dcterms:modified xsi:type="dcterms:W3CDTF">2025-03-07T14:08:22Z</dcterms:modified>
</cp:coreProperties>
</file>